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9144000" cy="5143500" type="screen16x9"/>
  <p:notesSz cx="6858000" cy="9144000"/>
  <p:embeddedFontLst>
    <p:embeddedFont>
      <p:font typeface="Exo 2" panose="020B0604020202020204" charset="0"/>
      <p:regular r:id="rId43"/>
      <p:bold r:id="rId44"/>
      <p:italic r:id="rId45"/>
      <p:boldItalic r:id="rId46"/>
    </p:embeddedFont>
    <p:embeddedFont>
      <p:font typeface="Fira Sans Extra Condensed Medium" panose="020B0604020202020204" charset="0"/>
      <p:regular r:id="rId47"/>
      <p:bold r:id="rId48"/>
      <p:italic r:id="rId49"/>
      <p:boldItalic r:id="rId50"/>
    </p:embeddedFont>
    <p:embeddedFont>
      <p:font typeface="Roboto" panose="02000000000000000000" pitchFamily="2" charset="0"/>
      <p:regular r:id="rId51"/>
      <p:bold r:id="rId52"/>
      <p:italic r:id="rId53"/>
      <p:boldItalic r:id="rId54"/>
    </p:embeddedFont>
    <p:embeddedFont>
      <p:font typeface="Roboto Condensed" panose="02000000000000000000" pitchFamily="2" charset="0"/>
      <p:regular r:id="rId55"/>
      <p:bold r:id="rId56"/>
      <p:italic r:id="rId57"/>
      <p:boldItalic r:id="rId58"/>
    </p:embeddedFont>
    <p:embeddedFont>
      <p:font typeface="Roboto Condensed Light" panose="02000000000000000000" pitchFamily="2" charset="0"/>
      <p:regular r:id="rId59"/>
      <p:bold r:id="rId60"/>
      <p:italic r:id="rId61"/>
      <p:boldItalic r:id="rId62"/>
    </p:embeddedFont>
    <p:embeddedFont>
      <p:font typeface="Squada One" panose="020B0604020202020204" charset="0"/>
      <p:regular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A948ABC-0220-4F0B-9698-7288B4DB808F}">
  <a:tblStyle styleId="{8A948ABC-0220-4F0B-9698-7288B4DB808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font" Target="fonts/font2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La idea es ir construyendo la solución de a poco,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Primero iterativo, después recursivo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Con DyV nos tiene que quedar menos de 64 iteraciones/llamados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Seguimiento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df1f26d5b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df1f26d5b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No hacer seguimiento, recomendar que lo hagan ellos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Google Shape;35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Insercion: se asume que el primer elemento es un vector ordenado y en cada iteración se inserta un elemento del “vector no ordenado” en la posicion correcta del vector ordenado.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Selección: en cada iteración se selecciona el menor/mayor elemento del vector no ordenado y se intercambia con el primer/ultimo elemento de este mismo vector.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Burbujeo: en la primera iteración se comparan los dos primeros elementos, si el segundo es mayor al primero se mantiene así, de lo contrario se intercambian; luego se compara el segundo con el tercero y se repite sucesivamente.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3" name="Google Shape;37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9" name="Google Shape;37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" name="Google Shape;38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f291e1090_0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df291e1090_0_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df291e1090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df291e1090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df291e1090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df291e1090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df291e1090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df291e1090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df17a393e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df17a393e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2" name="Google Shape;50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9" name="Google Shape;509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6" name="Google Shape;51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dbdc27590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2" name="Google Shape;532;gdbdc27590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dbdc27590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dbdc27590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df291e1090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df291e1090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df291e1090_0_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df291e1090_0_6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df291e1090_0_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df291e1090_0_6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df291e1090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df291e1090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df291e1090_0_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df291e1090_0_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No hace falta que la sepan de memoria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4" name="Google Shape;69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df291e109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gdf291e109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df291e1090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gdf291e1090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Comer el roll entero vs comer cada pieza por separado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2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3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title" idx="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 idx="6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title" idx="7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 idx="8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title" idx="2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title" idx="3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 idx="5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subTitle" idx="4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29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title" idx="2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 i="0" u="none" strike="noStrike" cap="none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 i="0" u="none" strike="noStrike" cap="none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 i="0" u="none" strike="noStrike" cap="none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 b="0" i="0" u="none" strike="noStrike" cap="non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 i="0" u="none" strike="noStrike" cap="non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go.net/es/sortin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go.net/es/sorting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Algoritmos y Programación II - Cátedra  Juárez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33" name="Google Shape;133;p26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DIVIDE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Y VENCERÁS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34" name="Google Shape;134;p26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9" name="Google Shape;239;p35"/>
          <p:cNvCxnSpPr/>
          <p:nvPr/>
        </p:nvCxnSpPr>
        <p:spPr>
          <a:xfrm rot="10800000">
            <a:off x="7746905" y="2571750"/>
            <a:ext cx="161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0" name="Google Shape;240;p35"/>
          <p:cNvCxnSpPr/>
          <p:nvPr/>
        </p:nvCxnSpPr>
        <p:spPr>
          <a:xfrm rot="10800000">
            <a:off x="-122692" y="2571750"/>
            <a:ext cx="1482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1" name="Google Shape;241;p35"/>
          <p:cNvSpPr/>
          <p:nvPr/>
        </p:nvSpPr>
        <p:spPr>
          <a:xfrm>
            <a:off x="1112400" y="1650000"/>
            <a:ext cx="3051900" cy="18435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5"/>
          <p:cNvSpPr txBox="1"/>
          <p:nvPr/>
        </p:nvSpPr>
        <p:spPr>
          <a:xfrm>
            <a:off x="1243500" y="1727250"/>
            <a:ext cx="2789700" cy="16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A6E22E"/>
                </a:solidFill>
                <a:latin typeface="Arial"/>
                <a:ea typeface="Arial"/>
                <a:cs typeface="Arial"/>
                <a:sym typeface="Arial"/>
              </a:rPr>
              <a:t>potencia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12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base,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exponente)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2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" sz="12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AE81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200" b="0" i="0" u="none" strike="noStrike" cap="non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" sz="12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for 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12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AE81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exponente;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 sz="1200" b="0" i="0" u="none" strike="noStrike" cap="non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++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2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*=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base;</a:t>
            </a:r>
            <a:endParaRPr sz="1200" b="0" i="0" u="none" strike="noStrike" cap="non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" sz="12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resultado;</a:t>
            </a:r>
            <a:endParaRPr sz="1200" b="0" i="0" u="none" strike="noStrike" cap="non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200" b="0" i="0" u="none" strike="noStrike" cap="non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43" name="Google Shape;243;p35"/>
          <p:cNvSpPr/>
          <p:nvPr/>
        </p:nvSpPr>
        <p:spPr>
          <a:xfrm>
            <a:off x="4608725" y="1783050"/>
            <a:ext cx="3538800" cy="15774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5"/>
          <p:cNvSpPr txBox="1"/>
          <p:nvPr/>
        </p:nvSpPr>
        <p:spPr>
          <a:xfrm>
            <a:off x="4806250" y="1901100"/>
            <a:ext cx="3390600" cy="13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A6E22E"/>
                </a:solidFill>
                <a:latin typeface="Arial"/>
                <a:ea typeface="Arial"/>
                <a:cs typeface="Arial"/>
                <a:sym typeface="Arial"/>
              </a:rPr>
              <a:t>potencia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12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base,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exponente)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2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" sz="12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if 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(exponente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==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AE81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2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" sz="12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 1;</a:t>
            </a:r>
            <a:endParaRPr sz="12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2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" sz="12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base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potencia(base,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exponente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AE81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2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200" b="0" i="0" u="none" strike="noStrike" cap="non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45" name="Google Shape;245;p35"/>
          <p:cNvSpPr txBox="1">
            <a:spLocks noGrp="1"/>
          </p:cNvSpPr>
          <p:nvPr>
            <p:ph type="ctrTitle" idx="2"/>
          </p:nvPr>
        </p:nvSpPr>
        <p:spPr>
          <a:xfrm>
            <a:off x="1359300" y="3493500"/>
            <a:ext cx="2638500" cy="6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000">
                <a:solidFill>
                  <a:srgbClr val="FFFFFF"/>
                </a:solidFill>
              </a:rPr>
              <a:t>SIN RECURSIVIDAD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246" name="Google Shape;246;p35"/>
          <p:cNvSpPr txBox="1">
            <a:spLocks noGrp="1"/>
          </p:cNvSpPr>
          <p:nvPr>
            <p:ph type="ctrTitle" idx="2"/>
          </p:nvPr>
        </p:nvSpPr>
        <p:spPr>
          <a:xfrm>
            <a:off x="5058875" y="3487200"/>
            <a:ext cx="2638500" cy="6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000">
                <a:solidFill>
                  <a:srgbClr val="FFFFFF"/>
                </a:solidFill>
              </a:rPr>
              <a:t>CON RECURSIVIDAD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247" name="Google Shape;247;p35"/>
          <p:cNvSpPr txBox="1">
            <a:spLocks noGrp="1"/>
          </p:cNvSpPr>
          <p:nvPr>
            <p:ph type="ctrTitle" idx="2"/>
          </p:nvPr>
        </p:nvSpPr>
        <p:spPr>
          <a:xfrm>
            <a:off x="1458050" y="4227750"/>
            <a:ext cx="6387600" cy="6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3000">
                <a:solidFill>
                  <a:schemeClr val="dk2"/>
                </a:solidFill>
              </a:rPr>
              <a:t>PERO… ¿Y EL DIVIDE Y VENCERÁS?</a:t>
            </a:r>
            <a:endParaRPr sz="30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2" name="Google Shape;252;p36"/>
          <p:cNvCxnSpPr/>
          <p:nvPr/>
        </p:nvCxnSpPr>
        <p:spPr>
          <a:xfrm rot="10800000">
            <a:off x="7698455" y="2193175"/>
            <a:ext cx="161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3" name="Google Shape;253;p36"/>
          <p:cNvCxnSpPr/>
          <p:nvPr/>
        </p:nvCxnSpPr>
        <p:spPr>
          <a:xfrm rot="10800000">
            <a:off x="-171142" y="2193175"/>
            <a:ext cx="1482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4" name="Google Shape;254;p36"/>
          <p:cNvSpPr/>
          <p:nvPr/>
        </p:nvSpPr>
        <p:spPr>
          <a:xfrm>
            <a:off x="1063950" y="1271425"/>
            <a:ext cx="3051900" cy="18435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6"/>
          <p:cNvSpPr txBox="1"/>
          <p:nvPr/>
        </p:nvSpPr>
        <p:spPr>
          <a:xfrm>
            <a:off x="1195050" y="1348675"/>
            <a:ext cx="2789700" cy="16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A6E22E"/>
                </a:solidFill>
                <a:latin typeface="Arial"/>
                <a:ea typeface="Arial"/>
                <a:cs typeface="Arial"/>
                <a:sym typeface="Arial"/>
              </a:rPr>
              <a:t>potencia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12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base,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exponente)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2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" sz="12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AE81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200" b="0" i="0" u="none" strike="noStrike" cap="non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" sz="12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for 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12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AE81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exponente;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 sz="1200" b="0" i="0" u="none" strike="noStrike" cap="non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++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2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*=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base;</a:t>
            </a:r>
            <a:endParaRPr sz="1200" b="0" i="0" u="none" strike="noStrike" cap="non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" sz="12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resultado;</a:t>
            </a:r>
            <a:endParaRPr sz="1200" b="0" i="0" u="none" strike="noStrike" cap="non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200" b="0" i="0" u="none" strike="noStrike" cap="non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56" name="Google Shape;256;p36"/>
          <p:cNvSpPr/>
          <p:nvPr/>
        </p:nvSpPr>
        <p:spPr>
          <a:xfrm>
            <a:off x="4560275" y="1404475"/>
            <a:ext cx="3538800" cy="15774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6"/>
          <p:cNvSpPr txBox="1"/>
          <p:nvPr/>
        </p:nvSpPr>
        <p:spPr>
          <a:xfrm>
            <a:off x="4757800" y="1522525"/>
            <a:ext cx="3390600" cy="13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A6E22E"/>
                </a:solidFill>
                <a:latin typeface="Arial"/>
                <a:ea typeface="Arial"/>
                <a:cs typeface="Arial"/>
                <a:sym typeface="Arial"/>
              </a:rPr>
              <a:t>potencia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12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base,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exponente)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2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" sz="12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if 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(exponente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==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AE81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2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" sz="12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return 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1;</a:t>
            </a:r>
            <a:endParaRPr sz="12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2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" sz="12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base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potencia(base,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exponente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AE81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2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200" b="0" i="0" u="none" strike="noStrike" cap="non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58" name="Google Shape;258;p36"/>
          <p:cNvSpPr txBox="1">
            <a:spLocks noGrp="1"/>
          </p:cNvSpPr>
          <p:nvPr>
            <p:ph type="ctrTitle" idx="2"/>
          </p:nvPr>
        </p:nvSpPr>
        <p:spPr>
          <a:xfrm>
            <a:off x="3086850" y="400600"/>
            <a:ext cx="2970300" cy="6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3000">
                <a:solidFill>
                  <a:schemeClr val="dk2"/>
                </a:solidFill>
              </a:rPr>
              <a:t>CALCULAR 2⁶⁴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9" name="Google Shape;259;p36"/>
          <p:cNvSpPr txBox="1"/>
          <p:nvPr/>
        </p:nvSpPr>
        <p:spPr>
          <a:xfrm>
            <a:off x="1261050" y="3273200"/>
            <a:ext cx="28548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i = 0 -&gt; resultado = 2</a:t>
            </a:r>
            <a:endParaRPr sz="1200" b="0" i="0" u="none" strike="noStrike" cap="non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6"/>
          <p:cNvSpPr/>
          <p:nvPr/>
        </p:nvSpPr>
        <p:spPr>
          <a:xfrm rot="10800000">
            <a:off x="1012350" y="3288075"/>
            <a:ext cx="298500" cy="14430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6"/>
          <p:cNvSpPr/>
          <p:nvPr/>
        </p:nvSpPr>
        <p:spPr>
          <a:xfrm>
            <a:off x="7467375" y="3273300"/>
            <a:ext cx="298500" cy="13413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6"/>
          <p:cNvSpPr txBox="1"/>
          <p:nvPr/>
        </p:nvSpPr>
        <p:spPr>
          <a:xfrm>
            <a:off x="76050" y="3695700"/>
            <a:ext cx="9876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64 iteraciones</a:t>
            </a:r>
            <a:endParaRPr sz="1400" b="0" i="0" u="none" strike="noStrike" cap="non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3" name="Google Shape;263;p36"/>
          <p:cNvSpPr txBox="1"/>
          <p:nvPr/>
        </p:nvSpPr>
        <p:spPr>
          <a:xfrm>
            <a:off x="7824375" y="3655925"/>
            <a:ext cx="9876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64 llamados</a:t>
            </a:r>
            <a:endParaRPr sz="1200" b="0" i="0" u="none" strike="noStrike" cap="non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6"/>
          <p:cNvSpPr txBox="1"/>
          <p:nvPr/>
        </p:nvSpPr>
        <p:spPr>
          <a:xfrm>
            <a:off x="1261050" y="3565800"/>
            <a:ext cx="16167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i = 1 -&gt; resultado = 4</a:t>
            </a:r>
            <a:endParaRPr sz="1400" b="0" i="0" u="none" strike="noStrike" cap="non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5" name="Google Shape;265;p36"/>
          <p:cNvSpPr txBox="1"/>
          <p:nvPr/>
        </p:nvSpPr>
        <p:spPr>
          <a:xfrm>
            <a:off x="1261050" y="4321775"/>
            <a:ext cx="28548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i = 63 -&gt; resultado = 1,844674407×10¹⁹</a:t>
            </a:r>
            <a:endParaRPr sz="1400" b="0" i="0" u="none" strike="noStrike" cap="non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6" name="Google Shape;266;p36"/>
          <p:cNvSpPr txBox="1"/>
          <p:nvPr/>
        </p:nvSpPr>
        <p:spPr>
          <a:xfrm>
            <a:off x="1261050" y="3857025"/>
            <a:ext cx="16167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i = 2 -&gt; resultado = 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6"/>
          <p:cNvSpPr txBox="1"/>
          <p:nvPr/>
        </p:nvSpPr>
        <p:spPr>
          <a:xfrm>
            <a:off x="1261050" y="4084925"/>
            <a:ext cx="3891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6"/>
          <p:cNvSpPr txBox="1"/>
          <p:nvPr/>
        </p:nvSpPr>
        <p:spPr>
          <a:xfrm>
            <a:off x="4757800" y="3273200"/>
            <a:ext cx="28548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Llamado 1 → exponente = 63</a:t>
            </a:r>
            <a:endParaRPr sz="1200" b="0" i="0" u="none" strike="noStrike" cap="non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6"/>
          <p:cNvSpPr txBox="1"/>
          <p:nvPr/>
        </p:nvSpPr>
        <p:spPr>
          <a:xfrm>
            <a:off x="4757800" y="3565800"/>
            <a:ext cx="25356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Llamado 2 → exponente = 62</a:t>
            </a:r>
            <a:endParaRPr sz="1200" b="0" i="0" u="none" strike="noStrike" cap="non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6"/>
          <p:cNvSpPr txBox="1"/>
          <p:nvPr/>
        </p:nvSpPr>
        <p:spPr>
          <a:xfrm>
            <a:off x="4757800" y="4016675"/>
            <a:ext cx="28548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Llamado 64 → exponente = 0 (C.B.)</a:t>
            </a:r>
            <a:endParaRPr sz="1200" b="0" i="0" u="none" strike="noStrike" cap="non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6"/>
          <p:cNvSpPr txBox="1"/>
          <p:nvPr/>
        </p:nvSpPr>
        <p:spPr>
          <a:xfrm>
            <a:off x="4757800" y="3779825"/>
            <a:ext cx="3891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6"/>
          <p:cNvSpPr txBox="1"/>
          <p:nvPr/>
        </p:nvSpPr>
        <p:spPr>
          <a:xfrm>
            <a:off x="4757800" y="4321775"/>
            <a:ext cx="28548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El resultado queda  1,844674407×10¹⁹</a:t>
            </a:r>
            <a:endParaRPr sz="1400" b="0" i="0" u="none" strike="noStrike" cap="non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7"/>
          <p:cNvSpPr txBox="1">
            <a:spLocks noGrp="1"/>
          </p:cNvSpPr>
          <p:nvPr>
            <p:ph type="ctrTitle" idx="4294967295"/>
          </p:nvPr>
        </p:nvSpPr>
        <p:spPr>
          <a:xfrm>
            <a:off x="1088550" y="1996050"/>
            <a:ext cx="6966900" cy="11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</a:pPr>
            <a:r>
              <a:rPr lang="en" sz="30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PRIMERO PENSEMOS: </a:t>
            </a:r>
            <a:endParaRPr sz="3000" b="1" i="0" u="none" strike="noStrike" cap="none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</a:pPr>
            <a:r>
              <a:rPr lang="en" sz="2800" b="1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¿POR QUÉ QUERRÍAMOS APLICAR DyV?</a:t>
            </a:r>
            <a:endParaRPr sz="2800" b="1" i="0" u="none" strike="noStrike" cap="none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>
            <a:spLocks noGrp="1"/>
          </p:cNvSpPr>
          <p:nvPr>
            <p:ph type="ctrTitle"/>
          </p:nvPr>
        </p:nvSpPr>
        <p:spPr>
          <a:xfrm>
            <a:off x="1088550" y="1996050"/>
            <a:ext cx="7519800" cy="11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/>
              <a:t>PORQUE BUSCAMOS REDUCIR</a:t>
            </a:r>
            <a:endParaRPr sz="3000">
              <a:solidFill>
                <a:schemeClr val="dk2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</a:rPr>
              <a:t>LA CANTIDAD DE ITERACIONES/LLAMADOS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9"/>
          <p:cNvSpPr/>
          <p:nvPr/>
        </p:nvSpPr>
        <p:spPr>
          <a:xfrm>
            <a:off x="754550" y="850800"/>
            <a:ext cx="4158600" cy="33906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9"/>
          <p:cNvSpPr txBox="1"/>
          <p:nvPr/>
        </p:nvSpPr>
        <p:spPr>
          <a:xfrm>
            <a:off x="1122350" y="988200"/>
            <a:ext cx="3492300" cy="31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A6E22E"/>
                </a:solidFill>
                <a:latin typeface="Arial"/>
                <a:ea typeface="Arial"/>
                <a:cs typeface="Arial"/>
                <a:sym typeface="Arial"/>
              </a:rPr>
              <a:t>potencia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12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base,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exponente)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2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2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" sz="12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(exponente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==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AE81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2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" sz="12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AE81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2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" sz="12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else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(exponente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==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AE81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2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" sz="12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base;</a:t>
            </a:r>
            <a:endParaRPr sz="12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" sz="12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potencia(base,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exponente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AE81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2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*=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resultado;</a:t>
            </a:r>
            <a:endParaRPr sz="12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" sz="12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((exponente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AE81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==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AE81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2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*=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base;</a:t>
            </a:r>
            <a:endParaRPr sz="12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" sz="12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resultado;</a:t>
            </a:r>
            <a:endParaRPr sz="12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200" b="0" i="0" u="none" strike="noStrike" cap="non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9" name="Google Shape;289;p39"/>
          <p:cNvSpPr txBox="1"/>
          <p:nvPr/>
        </p:nvSpPr>
        <p:spPr>
          <a:xfrm>
            <a:off x="5245425" y="1490850"/>
            <a:ext cx="22026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Llamado 1 → exponente = 32</a:t>
            </a:r>
            <a:endParaRPr sz="1200" b="0" i="0" u="none" strike="noStrike" cap="non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9"/>
          <p:cNvSpPr txBox="1"/>
          <p:nvPr/>
        </p:nvSpPr>
        <p:spPr>
          <a:xfrm>
            <a:off x="5245425" y="1873650"/>
            <a:ext cx="22026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Llamado 2 → exponente = 16</a:t>
            </a:r>
            <a:endParaRPr sz="1200" b="0" i="0" u="none" strike="noStrike" cap="non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9"/>
          <p:cNvSpPr txBox="1"/>
          <p:nvPr/>
        </p:nvSpPr>
        <p:spPr>
          <a:xfrm>
            <a:off x="5245425" y="2256450"/>
            <a:ext cx="22026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Llamado 3 → exponente = 8</a:t>
            </a:r>
            <a:endParaRPr sz="1200" b="0" i="0" u="none" strike="noStrike" cap="non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9"/>
          <p:cNvSpPr txBox="1"/>
          <p:nvPr/>
        </p:nvSpPr>
        <p:spPr>
          <a:xfrm>
            <a:off x="5245425" y="2605350"/>
            <a:ext cx="22026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Llamado 4 → exponente = 4</a:t>
            </a:r>
            <a:endParaRPr sz="1200" b="0" i="0" u="none" strike="noStrike" cap="non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9"/>
          <p:cNvSpPr txBox="1"/>
          <p:nvPr/>
        </p:nvSpPr>
        <p:spPr>
          <a:xfrm>
            <a:off x="5245425" y="2988150"/>
            <a:ext cx="22026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Llamado 5 → exponente = 2</a:t>
            </a:r>
            <a:endParaRPr sz="1200" b="0" i="0" u="none" strike="noStrike" cap="non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9"/>
          <p:cNvSpPr txBox="1"/>
          <p:nvPr/>
        </p:nvSpPr>
        <p:spPr>
          <a:xfrm>
            <a:off x="5245425" y="3370950"/>
            <a:ext cx="26139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Llamado 6 → exponente = 1 (C.B.)</a:t>
            </a:r>
            <a:endParaRPr sz="1200" b="0" i="0" u="none" strike="noStrike" cap="non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9"/>
          <p:cNvSpPr/>
          <p:nvPr/>
        </p:nvSpPr>
        <p:spPr>
          <a:xfrm>
            <a:off x="7780300" y="1490850"/>
            <a:ext cx="298500" cy="22872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9"/>
          <p:cNvSpPr txBox="1"/>
          <p:nvPr/>
        </p:nvSpPr>
        <p:spPr>
          <a:xfrm>
            <a:off x="8078800" y="2460000"/>
            <a:ext cx="9876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6  llamados</a:t>
            </a:r>
            <a:endParaRPr sz="1200" b="0" i="0" u="none" strike="noStrike" cap="non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/>
          <p:nvPr/>
        </p:nvSpPr>
        <p:spPr>
          <a:xfrm>
            <a:off x="5315820" y="45750"/>
            <a:ext cx="1398000" cy="367800"/>
          </a:xfrm>
          <a:prstGeom prst="roundRect">
            <a:avLst>
              <a:gd name="adj" fmla="val 50000"/>
            </a:avLst>
          </a:prstGeom>
          <a:solidFill>
            <a:srgbClr val="0856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000" baseline="30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64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302" name="Google Shape;302;p40"/>
          <p:cNvSpPr/>
          <p:nvPr/>
        </p:nvSpPr>
        <p:spPr>
          <a:xfrm>
            <a:off x="6925070" y="793275"/>
            <a:ext cx="1398000" cy="367800"/>
          </a:xfrm>
          <a:prstGeom prst="roundRect">
            <a:avLst>
              <a:gd name="adj" fmla="val 50000"/>
            </a:avLst>
          </a:prstGeom>
          <a:solidFill>
            <a:srgbClr val="0B71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000" baseline="30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32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303" name="Google Shape;303;p40"/>
          <p:cNvSpPr/>
          <p:nvPr/>
        </p:nvSpPr>
        <p:spPr>
          <a:xfrm>
            <a:off x="3706570" y="793275"/>
            <a:ext cx="1398000" cy="367800"/>
          </a:xfrm>
          <a:prstGeom prst="roundRect">
            <a:avLst>
              <a:gd name="adj" fmla="val 50000"/>
            </a:avLst>
          </a:prstGeom>
          <a:solidFill>
            <a:srgbClr val="0B71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000" baseline="30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32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304" name="Google Shape;304;p40"/>
          <p:cNvSpPr/>
          <p:nvPr/>
        </p:nvSpPr>
        <p:spPr>
          <a:xfrm>
            <a:off x="3096660" y="1540800"/>
            <a:ext cx="1239600" cy="367800"/>
          </a:xfrm>
          <a:prstGeom prst="roundRect">
            <a:avLst>
              <a:gd name="adj" fmla="val 50000"/>
            </a:avLst>
          </a:prstGeom>
          <a:solidFill>
            <a:srgbClr val="0B7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000" baseline="30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16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305" name="Google Shape;305;p40"/>
          <p:cNvSpPr/>
          <p:nvPr/>
        </p:nvSpPr>
        <p:spPr>
          <a:xfrm>
            <a:off x="5104579" y="1540800"/>
            <a:ext cx="1239600" cy="367800"/>
          </a:xfrm>
          <a:prstGeom prst="roundRect">
            <a:avLst>
              <a:gd name="adj" fmla="val 50000"/>
            </a:avLst>
          </a:prstGeom>
          <a:solidFill>
            <a:srgbClr val="0B7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000" baseline="30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16</a:t>
            </a:r>
            <a:endParaRPr baseline="30000">
              <a:solidFill>
                <a:srgbClr val="FFFFFF"/>
              </a:solidFill>
            </a:endParaRPr>
          </a:p>
        </p:txBody>
      </p:sp>
      <p:cxnSp>
        <p:nvCxnSpPr>
          <p:cNvPr id="306" name="Google Shape;306;p40"/>
          <p:cNvCxnSpPr>
            <a:stCxn id="301" idx="2"/>
            <a:endCxn id="302" idx="0"/>
          </p:cNvCxnSpPr>
          <p:nvPr/>
        </p:nvCxnSpPr>
        <p:spPr>
          <a:xfrm rot="-5400000" flipH="1">
            <a:off x="6629520" y="-201150"/>
            <a:ext cx="379800" cy="1609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7" name="Google Shape;307;p40"/>
          <p:cNvCxnSpPr>
            <a:stCxn id="303" idx="0"/>
            <a:endCxn id="301" idx="2"/>
          </p:cNvCxnSpPr>
          <p:nvPr/>
        </p:nvCxnSpPr>
        <p:spPr>
          <a:xfrm rot="-5400000">
            <a:off x="5020270" y="-201225"/>
            <a:ext cx="379800" cy="1609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8" name="Google Shape;308;p40"/>
          <p:cNvCxnSpPr>
            <a:stCxn id="303" idx="2"/>
            <a:endCxn id="305" idx="0"/>
          </p:cNvCxnSpPr>
          <p:nvPr/>
        </p:nvCxnSpPr>
        <p:spPr>
          <a:xfrm rot="-5400000" flipH="1">
            <a:off x="4875070" y="691575"/>
            <a:ext cx="379800" cy="1318800"/>
          </a:xfrm>
          <a:prstGeom prst="bentConnector3">
            <a:avLst>
              <a:gd name="adj1" fmla="val 4999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9" name="Google Shape;309;p40"/>
          <p:cNvCxnSpPr>
            <a:stCxn id="304" idx="0"/>
            <a:endCxn id="303" idx="2"/>
          </p:cNvCxnSpPr>
          <p:nvPr/>
        </p:nvCxnSpPr>
        <p:spPr>
          <a:xfrm rot="-5400000">
            <a:off x="3871110" y="1006350"/>
            <a:ext cx="379800" cy="689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0" name="Google Shape;310;p40"/>
          <p:cNvSpPr/>
          <p:nvPr/>
        </p:nvSpPr>
        <p:spPr>
          <a:xfrm>
            <a:off x="2638532" y="2288325"/>
            <a:ext cx="1239600" cy="367800"/>
          </a:xfrm>
          <a:prstGeom prst="roundRect">
            <a:avLst>
              <a:gd name="adj" fmla="val 50000"/>
            </a:avLst>
          </a:prstGeom>
          <a:solidFill>
            <a:srgbClr val="0E94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000" baseline="30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311" name="Google Shape;311;p40"/>
          <p:cNvSpPr/>
          <p:nvPr/>
        </p:nvSpPr>
        <p:spPr>
          <a:xfrm>
            <a:off x="3980587" y="2288325"/>
            <a:ext cx="1239600" cy="367800"/>
          </a:xfrm>
          <a:prstGeom prst="roundRect">
            <a:avLst>
              <a:gd name="adj" fmla="val 50000"/>
            </a:avLst>
          </a:prstGeom>
          <a:solidFill>
            <a:srgbClr val="0E94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000" baseline="30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endParaRPr baseline="30000">
              <a:solidFill>
                <a:srgbClr val="FFFFFF"/>
              </a:solidFill>
            </a:endParaRPr>
          </a:p>
        </p:txBody>
      </p:sp>
      <p:cxnSp>
        <p:nvCxnSpPr>
          <p:cNvPr id="312" name="Google Shape;312;p40"/>
          <p:cNvCxnSpPr>
            <a:stCxn id="310" idx="0"/>
            <a:endCxn id="304" idx="2"/>
          </p:cNvCxnSpPr>
          <p:nvPr/>
        </p:nvCxnSpPr>
        <p:spPr>
          <a:xfrm rot="-5400000">
            <a:off x="3297482" y="1869375"/>
            <a:ext cx="379800" cy="458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3" name="Google Shape;313;p40"/>
          <p:cNvCxnSpPr>
            <a:stCxn id="311" idx="0"/>
            <a:endCxn id="304" idx="2"/>
          </p:cNvCxnSpPr>
          <p:nvPr/>
        </p:nvCxnSpPr>
        <p:spPr>
          <a:xfrm rot="5400000" flipH="1">
            <a:off x="3968587" y="1656525"/>
            <a:ext cx="379800" cy="883800"/>
          </a:xfrm>
          <a:prstGeom prst="bentConnector3">
            <a:avLst>
              <a:gd name="adj1" fmla="val 4999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4" name="Google Shape;314;p40"/>
          <p:cNvSpPr/>
          <p:nvPr/>
        </p:nvSpPr>
        <p:spPr>
          <a:xfrm>
            <a:off x="3327657" y="3035849"/>
            <a:ext cx="1239600" cy="367800"/>
          </a:xfrm>
          <a:prstGeom prst="roundRect">
            <a:avLst>
              <a:gd name="adj" fmla="val 50000"/>
            </a:avLst>
          </a:prstGeom>
          <a:solidFill>
            <a:srgbClr val="0E94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000" baseline="30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aseline="30000">
              <a:solidFill>
                <a:srgbClr val="FFFFFF"/>
              </a:solidFill>
            </a:endParaRPr>
          </a:p>
        </p:txBody>
      </p:sp>
      <p:cxnSp>
        <p:nvCxnSpPr>
          <p:cNvPr id="315" name="Google Shape;315;p40"/>
          <p:cNvCxnSpPr>
            <a:stCxn id="316" idx="0"/>
            <a:endCxn id="310" idx="2"/>
          </p:cNvCxnSpPr>
          <p:nvPr/>
        </p:nvCxnSpPr>
        <p:spPr>
          <a:xfrm rot="-5400000">
            <a:off x="2643089" y="2420559"/>
            <a:ext cx="379800" cy="8508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7" name="Google Shape;317;p40"/>
          <p:cNvCxnSpPr>
            <a:stCxn id="314" idx="0"/>
            <a:endCxn id="310" idx="2"/>
          </p:cNvCxnSpPr>
          <p:nvPr/>
        </p:nvCxnSpPr>
        <p:spPr>
          <a:xfrm rot="5400000" flipH="1">
            <a:off x="3413007" y="2501399"/>
            <a:ext cx="379800" cy="689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8" name="Google Shape;318;p40"/>
          <p:cNvSpPr txBox="1"/>
          <p:nvPr/>
        </p:nvSpPr>
        <p:spPr>
          <a:xfrm>
            <a:off x="7479124" y="957975"/>
            <a:ext cx="458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...</a:t>
            </a:r>
            <a:endParaRPr sz="17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16" name="Google Shape;316;p40"/>
          <p:cNvSpPr/>
          <p:nvPr/>
        </p:nvSpPr>
        <p:spPr>
          <a:xfrm>
            <a:off x="1787789" y="3035859"/>
            <a:ext cx="1239600" cy="367800"/>
          </a:xfrm>
          <a:prstGeom prst="roundRect">
            <a:avLst>
              <a:gd name="adj" fmla="val 50000"/>
            </a:avLst>
          </a:prstGeom>
          <a:solidFill>
            <a:srgbClr val="0E94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000" baseline="30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319" name="Google Shape;319;p40"/>
          <p:cNvSpPr/>
          <p:nvPr/>
        </p:nvSpPr>
        <p:spPr>
          <a:xfrm>
            <a:off x="2476934" y="3783383"/>
            <a:ext cx="1239600" cy="367800"/>
          </a:xfrm>
          <a:prstGeom prst="roundRect">
            <a:avLst>
              <a:gd name="adj" fmla="val 50000"/>
            </a:avLst>
          </a:prstGeom>
          <a:solidFill>
            <a:srgbClr val="0E94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000" baseline="30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aseline="30000">
              <a:solidFill>
                <a:srgbClr val="FFFFFF"/>
              </a:solidFill>
            </a:endParaRPr>
          </a:p>
        </p:txBody>
      </p:sp>
      <p:cxnSp>
        <p:nvCxnSpPr>
          <p:cNvPr id="320" name="Google Shape;320;p40"/>
          <p:cNvCxnSpPr>
            <a:stCxn id="321" idx="0"/>
            <a:endCxn id="316" idx="2"/>
          </p:cNvCxnSpPr>
          <p:nvPr/>
        </p:nvCxnSpPr>
        <p:spPr>
          <a:xfrm rot="-5400000">
            <a:off x="1770370" y="3146025"/>
            <a:ext cx="379800" cy="894900"/>
          </a:xfrm>
          <a:prstGeom prst="bentConnector3">
            <a:avLst>
              <a:gd name="adj1" fmla="val 49989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2" name="Google Shape;322;p40"/>
          <p:cNvCxnSpPr>
            <a:stCxn id="319" idx="0"/>
            <a:endCxn id="316" idx="2"/>
          </p:cNvCxnSpPr>
          <p:nvPr/>
        </p:nvCxnSpPr>
        <p:spPr>
          <a:xfrm rot="5400000" flipH="1">
            <a:off x="2562284" y="3248933"/>
            <a:ext cx="379800" cy="6891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1" name="Google Shape;321;p40"/>
          <p:cNvSpPr/>
          <p:nvPr/>
        </p:nvSpPr>
        <p:spPr>
          <a:xfrm>
            <a:off x="893020" y="3783375"/>
            <a:ext cx="1239600" cy="367800"/>
          </a:xfrm>
          <a:prstGeom prst="roundRect">
            <a:avLst>
              <a:gd name="adj" fmla="val 50000"/>
            </a:avLst>
          </a:prstGeom>
          <a:solidFill>
            <a:srgbClr val="0E94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000" baseline="30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323" name="Google Shape;323;p40"/>
          <p:cNvSpPr/>
          <p:nvPr/>
        </p:nvSpPr>
        <p:spPr>
          <a:xfrm>
            <a:off x="203881" y="4530899"/>
            <a:ext cx="1239600" cy="367800"/>
          </a:xfrm>
          <a:prstGeom prst="roundRect">
            <a:avLst>
              <a:gd name="adj" fmla="val 50000"/>
            </a:avLst>
          </a:prstGeom>
          <a:solidFill>
            <a:srgbClr val="0E94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000" baseline="30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324" name="Google Shape;324;p40"/>
          <p:cNvSpPr/>
          <p:nvPr/>
        </p:nvSpPr>
        <p:spPr>
          <a:xfrm>
            <a:off x="1582165" y="4530899"/>
            <a:ext cx="1239600" cy="367800"/>
          </a:xfrm>
          <a:prstGeom prst="roundRect">
            <a:avLst>
              <a:gd name="adj" fmla="val 50000"/>
            </a:avLst>
          </a:prstGeom>
          <a:solidFill>
            <a:srgbClr val="0E94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000" baseline="30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aseline="30000">
              <a:solidFill>
                <a:srgbClr val="FFFFFF"/>
              </a:solidFill>
            </a:endParaRPr>
          </a:p>
        </p:txBody>
      </p:sp>
      <p:cxnSp>
        <p:nvCxnSpPr>
          <p:cNvPr id="325" name="Google Shape;325;p40"/>
          <p:cNvCxnSpPr>
            <a:stCxn id="323" idx="0"/>
            <a:endCxn id="321" idx="2"/>
          </p:cNvCxnSpPr>
          <p:nvPr/>
        </p:nvCxnSpPr>
        <p:spPr>
          <a:xfrm rot="-5400000">
            <a:off x="978331" y="3996449"/>
            <a:ext cx="379800" cy="689100"/>
          </a:xfrm>
          <a:prstGeom prst="bentConnector3">
            <a:avLst>
              <a:gd name="adj1" fmla="val 4999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6" name="Google Shape;326;p40"/>
          <p:cNvCxnSpPr>
            <a:stCxn id="324" idx="0"/>
            <a:endCxn id="321" idx="2"/>
          </p:cNvCxnSpPr>
          <p:nvPr/>
        </p:nvCxnSpPr>
        <p:spPr>
          <a:xfrm rot="5400000" flipH="1">
            <a:off x="1667515" y="3996449"/>
            <a:ext cx="379800" cy="689100"/>
          </a:xfrm>
          <a:prstGeom prst="bentConnector3">
            <a:avLst>
              <a:gd name="adj1" fmla="val 4999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7" name="Google Shape;327;p40"/>
          <p:cNvSpPr txBox="1"/>
          <p:nvPr/>
        </p:nvSpPr>
        <p:spPr>
          <a:xfrm>
            <a:off x="5556674" y="1713575"/>
            <a:ext cx="458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...</a:t>
            </a:r>
            <a:endParaRPr sz="17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8" name="Google Shape;328;p40"/>
          <p:cNvSpPr txBox="1"/>
          <p:nvPr/>
        </p:nvSpPr>
        <p:spPr>
          <a:xfrm>
            <a:off x="4456450" y="2476650"/>
            <a:ext cx="458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...</a:t>
            </a:r>
            <a:endParaRPr sz="17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9" name="Google Shape;329;p40"/>
          <p:cNvSpPr txBox="1"/>
          <p:nvPr/>
        </p:nvSpPr>
        <p:spPr>
          <a:xfrm>
            <a:off x="3767299" y="3200325"/>
            <a:ext cx="458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...</a:t>
            </a:r>
            <a:endParaRPr sz="17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0" name="Google Shape;330;p40"/>
          <p:cNvSpPr txBox="1"/>
          <p:nvPr/>
        </p:nvSpPr>
        <p:spPr>
          <a:xfrm>
            <a:off x="2908449" y="3947775"/>
            <a:ext cx="458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...</a:t>
            </a:r>
            <a:endParaRPr sz="17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1"/>
          <p:cNvSpPr txBox="1">
            <a:spLocks noGrp="1"/>
          </p:cNvSpPr>
          <p:nvPr>
            <p:ph type="ctrTitle"/>
          </p:nvPr>
        </p:nvSpPr>
        <p:spPr>
          <a:xfrm>
            <a:off x="812100" y="1837800"/>
            <a:ext cx="7519800" cy="14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3000"/>
              <a:t>ACLARACIÓN</a:t>
            </a:r>
            <a:endParaRPr sz="3000">
              <a:solidFill>
                <a:schemeClr val="dk2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solidFill>
                  <a:srgbClr val="FFFFFF"/>
                </a:solidFill>
              </a:rPr>
              <a:t>LOS ALGORITMOS DyV SI BIEN SUELEN ASOCIARSE CON RECURSIVIDAD, PUEDEN RESOLVERSE DE FORMA ITERATIVA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2"/>
          <p:cNvSpPr/>
          <p:nvPr/>
        </p:nvSpPr>
        <p:spPr>
          <a:xfrm>
            <a:off x="2818950" y="870000"/>
            <a:ext cx="3506100" cy="34035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42"/>
          <p:cNvSpPr txBox="1"/>
          <p:nvPr/>
        </p:nvSpPr>
        <p:spPr>
          <a:xfrm>
            <a:off x="3128300" y="1029575"/>
            <a:ext cx="3116400" cy="29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A6E22E"/>
                </a:solidFill>
                <a:latin typeface="Arial"/>
                <a:ea typeface="Arial"/>
                <a:cs typeface="Arial"/>
                <a:sym typeface="Arial"/>
              </a:rPr>
              <a:t>potencia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12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base,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exponente)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2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" sz="12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F8F8F2"/>
                </a:solidFill>
              </a:rPr>
              <a:t>base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2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" sz="1200">
                <a:solidFill>
                  <a:srgbClr val="66D9EF"/>
                </a:solidFill>
              </a:rPr>
              <a:t>for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1200">
                <a:solidFill>
                  <a:srgbClr val="F8F8F2"/>
                </a:solidFill>
              </a:rPr>
              <a:t>int i = exponente</a:t>
            </a:r>
            <a:r>
              <a:rPr lang="en" sz="1200">
                <a:solidFill>
                  <a:srgbClr val="F92672"/>
                </a:solidFill>
              </a:rPr>
              <a:t> -</a:t>
            </a:r>
            <a:r>
              <a:rPr lang="en" sz="1200">
                <a:solidFill>
                  <a:srgbClr val="AE81FF"/>
                </a:solidFill>
              </a:rPr>
              <a:t> 1</a:t>
            </a:r>
            <a:r>
              <a:rPr lang="en" sz="1200">
                <a:solidFill>
                  <a:srgbClr val="F8F8F2"/>
                </a:solidFill>
              </a:rPr>
              <a:t>; i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AE81FF"/>
                </a:solidFill>
                <a:latin typeface="Arial"/>
                <a:ea typeface="Arial"/>
                <a:cs typeface="Arial"/>
                <a:sym typeface="Arial"/>
              </a:rPr>
              <a:t>0;</a:t>
            </a:r>
            <a:r>
              <a:rPr lang="en" sz="1200">
                <a:solidFill>
                  <a:srgbClr val="F8F8F2"/>
                </a:solidFill>
              </a:rPr>
              <a:t> i</a:t>
            </a:r>
            <a:r>
              <a:rPr lang="en" sz="1200">
                <a:solidFill>
                  <a:srgbClr val="F92672"/>
                </a:solidFill>
              </a:rPr>
              <a:t> /=</a:t>
            </a:r>
            <a:r>
              <a:rPr lang="en" sz="1200" b="0" i="0" u="none" strike="noStrike" cap="none">
                <a:solidFill>
                  <a:srgbClr val="AE81FF"/>
                </a:solidFill>
                <a:latin typeface="Arial"/>
                <a:ea typeface="Arial"/>
                <a:cs typeface="Arial"/>
                <a:sym typeface="Arial"/>
              </a:rPr>
              <a:t> 2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2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" sz="12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((exponente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AE81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==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AE81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*=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base;</a:t>
            </a:r>
            <a:endParaRPr sz="1200" b="0" i="0" u="none" strike="noStrike" cap="non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rgbClr val="F8F8F2"/>
              </a:solidFill>
            </a:endParaRPr>
          </a:p>
          <a:p>
            <a:pPr marL="0" marR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F8F8F2"/>
                </a:solidFill>
              </a:rPr>
              <a:t>        resultado</a:t>
            </a:r>
            <a:r>
              <a:rPr lang="en" sz="1200">
                <a:solidFill>
                  <a:srgbClr val="333333"/>
                </a:solidFill>
              </a:rPr>
              <a:t> </a:t>
            </a:r>
            <a:r>
              <a:rPr lang="en" sz="1200">
                <a:solidFill>
                  <a:srgbClr val="F92672"/>
                </a:solidFill>
              </a:rPr>
              <a:t>*=</a:t>
            </a:r>
            <a:r>
              <a:rPr lang="en" sz="1200">
                <a:solidFill>
                  <a:srgbClr val="333333"/>
                </a:solidFill>
              </a:rPr>
              <a:t> </a:t>
            </a:r>
            <a:r>
              <a:rPr lang="en" sz="1200">
                <a:solidFill>
                  <a:srgbClr val="F8F8F2"/>
                </a:solidFill>
              </a:rPr>
              <a:t>resultado;</a:t>
            </a:r>
            <a:endParaRPr sz="12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2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" sz="12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lang="en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resultado;</a:t>
            </a:r>
            <a:endParaRPr sz="12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300" b="0" i="0" u="none" strike="noStrike" cap="none">
              <a:solidFill>
                <a:srgbClr val="66D9E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2" name="Google Shape;342;p42"/>
          <p:cNvSpPr txBox="1">
            <a:spLocks noGrp="1"/>
          </p:cNvSpPr>
          <p:nvPr>
            <p:ph type="ctrTitle"/>
          </p:nvPr>
        </p:nvSpPr>
        <p:spPr>
          <a:xfrm>
            <a:off x="3291050" y="4273500"/>
            <a:ext cx="2638500" cy="6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000">
                <a:solidFill>
                  <a:srgbClr val="FFFFFF"/>
                </a:solidFill>
              </a:rPr>
              <a:t>SIN RECURSIVIDAD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3"/>
          <p:cNvSpPr txBox="1">
            <a:spLocks noGrp="1"/>
          </p:cNvSpPr>
          <p:nvPr>
            <p:ph type="ctrTitle"/>
          </p:nvPr>
        </p:nvSpPr>
        <p:spPr>
          <a:xfrm>
            <a:off x="2638350" y="2017501"/>
            <a:ext cx="3867300" cy="11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/>
              <a:t>MÉTODOS DE ORDENAMIENTO</a:t>
            </a:r>
            <a:endParaRPr sz="3000">
              <a:solidFill>
                <a:schemeClr val="dk2"/>
              </a:solidFill>
            </a:endParaRPr>
          </a:p>
        </p:txBody>
      </p:sp>
      <p:cxnSp>
        <p:nvCxnSpPr>
          <p:cNvPr id="348" name="Google Shape;348;p43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9" name="Google Shape;349;p43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4"/>
          <p:cNvSpPr txBox="1">
            <a:spLocks noGrp="1"/>
          </p:cNvSpPr>
          <p:nvPr>
            <p:ph type="ctrTitle"/>
          </p:nvPr>
        </p:nvSpPr>
        <p:spPr>
          <a:xfrm>
            <a:off x="2638350" y="872974"/>
            <a:ext cx="3867300" cy="10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LO QUE SABEMOS DE ALGO I</a:t>
            </a:r>
            <a:endParaRPr/>
          </a:p>
        </p:txBody>
      </p:sp>
      <p:sp>
        <p:nvSpPr>
          <p:cNvPr id="355" name="Google Shape;355;p44"/>
          <p:cNvSpPr txBox="1">
            <a:spLocks noGrp="1"/>
          </p:cNvSpPr>
          <p:nvPr>
            <p:ph type="subTitle" idx="1"/>
          </p:nvPr>
        </p:nvSpPr>
        <p:spPr>
          <a:xfrm>
            <a:off x="2638350" y="2347150"/>
            <a:ext cx="2099700" cy="15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Char char="●"/>
            </a:pPr>
            <a:r>
              <a:rPr lang="en" sz="2000"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Inserción</a:t>
            </a:r>
            <a:endParaRPr sz="2000" b="1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-3429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xo 2"/>
              <a:buChar char="●"/>
            </a:pPr>
            <a:r>
              <a:rPr lang="en" sz="2000"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Selección</a:t>
            </a:r>
            <a:endParaRPr sz="2000" b="1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-3429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xo 2"/>
              <a:buChar char="●"/>
            </a:pPr>
            <a:r>
              <a:rPr lang="en" sz="2000"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Burbujeo</a:t>
            </a:r>
            <a:endParaRPr sz="2000" b="1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56" name="Google Shape;356;p44"/>
          <p:cNvSpPr/>
          <p:nvPr/>
        </p:nvSpPr>
        <p:spPr>
          <a:xfrm>
            <a:off x="5064525" y="2347150"/>
            <a:ext cx="298500" cy="13485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44"/>
          <p:cNvSpPr txBox="1"/>
          <p:nvPr/>
        </p:nvSpPr>
        <p:spPr>
          <a:xfrm>
            <a:off x="5420625" y="2846950"/>
            <a:ext cx="14511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Ninguno usa DyV</a:t>
            </a:r>
            <a:endParaRPr sz="1200" b="0" i="0" u="none" strike="noStrike" cap="non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>
            <a:spLocks noGrp="1"/>
          </p:cNvSpPr>
          <p:nvPr>
            <p:ph type="ctrTitle"/>
          </p:nvPr>
        </p:nvSpPr>
        <p:spPr>
          <a:xfrm>
            <a:off x="1964850" y="584900"/>
            <a:ext cx="521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600"/>
              <a:t>AGENDA DE HOY</a:t>
            </a:r>
            <a:endParaRPr sz="2600">
              <a:solidFill>
                <a:schemeClr val="dk2"/>
              </a:solidFill>
            </a:endParaRPr>
          </a:p>
        </p:txBody>
      </p:sp>
      <p:sp>
        <p:nvSpPr>
          <p:cNvPr id="140" name="Google Shape;140;p27"/>
          <p:cNvSpPr txBox="1">
            <a:spLocks noGrp="1"/>
          </p:cNvSpPr>
          <p:nvPr>
            <p:ph type="title" idx="4294967295"/>
          </p:nvPr>
        </p:nvSpPr>
        <p:spPr>
          <a:xfrm>
            <a:off x="1977898" y="144029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1" name="Google Shape;141;p27"/>
          <p:cNvSpPr txBox="1">
            <a:spLocks noGrp="1"/>
          </p:cNvSpPr>
          <p:nvPr>
            <p:ph type="title" idx="4294967295"/>
          </p:nvPr>
        </p:nvSpPr>
        <p:spPr>
          <a:xfrm>
            <a:off x="1964856" y="3135393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2" name="Google Shape;142;p27"/>
          <p:cNvSpPr txBox="1">
            <a:spLocks noGrp="1"/>
          </p:cNvSpPr>
          <p:nvPr>
            <p:ph type="title" idx="4294967295"/>
          </p:nvPr>
        </p:nvSpPr>
        <p:spPr>
          <a:xfrm>
            <a:off x="1964856" y="225530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3" name="Google Shape;143;p27"/>
          <p:cNvSpPr txBox="1">
            <a:spLocks noGrp="1"/>
          </p:cNvSpPr>
          <p:nvPr>
            <p:ph type="ctrTitle" idx="4294967295"/>
          </p:nvPr>
        </p:nvSpPr>
        <p:spPr>
          <a:xfrm>
            <a:off x="2817400" y="1505400"/>
            <a:ext cx="37158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</a:pPr>
            <a:r>
              <a:rPr lang="en" sz="2200">
                <a:solidFill>
                  <a:srgbClr val="FFFFFF"/>
                </a:solidFill>
              </a:rPr>
              <a:t>Definición</a:t>
            </a:r>
            <a:endParaRPr sz="2200" b="1" i="0" u="none" strike="noStrike" cap="none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44" name="Google Shape;144;p27"/>
          <p:cNvSpPr txBox="1">
            <a:spLocks noGrp="1"/>
          </p:cNvSpPr>
          <p:nvPr>
            <p:ph type="ctrTitle" idx="4294967295"/>
          </p:nvPr>
        </p:nvSpPr>
        <p:spPr>
          <a:xfrm>
            <a:off x="2817400" y="2320400"/>
            <a:ext cx="37158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</a:pPr>
            <a:r>
              <a:rPr lang="en" sz="2200">
                <a:solidFill>
                  <a:srgbClr val="FFFFFF"/>
                </a:solidFill>
              </a:rPr>
              <a:t>Ejemplos</a:t>
            </a:r>
            <a:endParaRPr sz="2200" b="1" i="0" u="none" strike="noStrike" cap="none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45" name="Google Shape;145;p27"/>
          <p:cNvSpPr txBox="1">
            <a:spLocks noGrp="1"/>
          </p:cNvSpPr>
          <p:nvPr>
            <p:ph type="ctrTitle" idx="4294967295"/>
          </p:nvPr>
        </p:nvSpPr>
        <p:spPr>
          <a:xfrm>
            <a:off x="2804350" y="4080600"/>
            <a:ext cx="37158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</a:pPr>
            <a:r>
              <a:rPr lang="en" sz="2200">
                <a:solidFill>
                  <a:srgbClr val="FFFFFF"/>
                </a:solidFill>
              </a:rPr>
              <a:t>Ejercicio</a:t>
            </a:r>
            <a:endParaRPr sz="2200" b="1" i="0" u="none" strike="noStrike" cap="none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46" name="Google Shape;146;p27"/>
          <p:cNvSpPr txBox="1">
            <a:spLocks noGrp="1"/>
          </p:cNvSpPr>
          <p:nvPr>
            <p:ph type="ctrTitle" idx="4294967295"/>
          </p:nvPr>
        </p:nvSpPr>
        <p:spPr>
          <a:xfrm>
            <a:off x="2817400" y="3167950"/>
            <a:ext cx="37158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</a:pPr>
            <a:r>
              <a:rPr lang="en" sz="2200">
                <a:solidFill>
                  <a:srgbClr val="FFFFFF"/>
                </a:solidFill>
              </a:rPr>
              <a:t>Resumen</a:t>
            </a:r>
            <a:endParaRPr sz="2200" b="1" i="0" u="none" strike="noStrike" cap="none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47" name="Google Shape;147;p27"/>
          <p:cNvSpPr txBox="1">
            <a:spLocks noGrp="1"/>
          </p:cNvSpPr>
          <p:nvPr>
            <p:ph type="title" idx="4294967295"/>
          </p:nvPr>
        </p:nvSpPr>
        <p:spPr>
          <a:xfrm>
            <a:off x="1964856" y="4015493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2"/>
                </a:solidFill>
              </a:rPr>
              <a:t>04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5"/>
          <p:cNvSpPr txBox="1"/>
          <p:nvPr/>
        </p:nvSpPr>
        <p:spPr>
          <a:xfrm>
            <a:off x="1526225" y="680350"/>
            <a:ext cx="6023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MERGESORT</a:t>
            </a:r>
            <a:endParaRPr sz="2500" b="1" i="0" u="none" strike="noStrike" cap="none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63" name="Google Shape;363;p45"/>
          <p:cNvSpPr txBox="1"/>
          <p:nvPr/>
        </p:nvSpPr>
        <p:spPr>
          <a:xfrm>
            <a:off x="1076875" y="1364050"/>
            <a:ext cx="7274700" cy="27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Exo 2"/>
              <a:buAutoNum type="arabicPeriod"/>
            </a:pPr>
            <a:r>
              <a:rPr lang="en" sz="2000"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Si la longitud del vector es 0 o 1 ya esta ordenado, sino:</a:t>
            </a:r>
            <a:endParaRPr sz="2000" b="1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Exo 2"/>
              <a:buAutoNum type="arabicPeriod"/>
            </a:pPr>
            <a:r>
              <a:rPr lang="en" sz="2000" b="1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Dividir el vector en 2</a:t>
            </a:r>
            <a:endParaRPr sz="2000" b="1" i="0" u="none" strike="noStrike" cap="none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Exo 2"/>
              <a:buAutoNum type="arabicPeriod"/>
            </a:pPr>
            <a:r>
              <a:rPr lang="en" sz="2000" b="1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Ordenar recursivamente cada mitad con mergesort</a:t>
            </a:r>
            <a:endParaRPr sz="2000" b="1" i="0" u="none" strike="noStrike" cap="none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Exo 2"/>
              <a:buAutoNum type="arabicPeriod"/>
            </a:pPr>
            <a:r>
              <a:rPr lang="en" sz="2000" b="1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Combinar las mitades ordenadas</a:t>
            </a:r>
            <a:endParaRPr sz="2000" b="1" i="0" u="none" strike="noStrike" cap="none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64" name="Google Shape;364;p45"/>
          <p:cNvSpPr txBox="1"/>
          <p:nvPr/>
        </p:nvSpPr>
        <p:spPr>
          <a:xfrm>
            <a:off x="658500" y="4529000"/>
            <a:ext cx="65343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Funcionamiento de los algoritmos de forma visual:    </a:t>
            </a:r>
            <a:r>
              <a:rPr lang="en" sz="1400" b="0" i="0" u="sng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https://visualgo.net/es/sorting</a:t>
            </a:r>
            <a:endParaRPr sz="1400" b="0" i="0" u="none" strike="noStrike" cap="none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6"/>
          <p:cNvSpPr txBox="1">
            <a:spLocks noGrp="1"/>
          </p:cNvSpPr>
          <p:nvPr>
            <p:ph type="ctrTitle"/>
          </p:nvPr>
        </p:nvSpPr>
        <p:spPr>
          <a:xfrm>
            <a:off x="1964850" y="588600"/>
            <a:ext cx="52143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MERGESORT</a:t>
            </a:r>
            <a:endParaRPr/>
          </a:p>
        </p:txBody>
      </p:sp>
      <p:pic>
        <p:nvPicPr>
          <p:cNvPr id="370" name="Google Shape;370;p46"/>
          <p:cNvPicPr preferRelativeResize="0"/>
          <p:nvPr/>
        </p:nvPicPr>
        <p:blipFill rotWithShape="1">
          <a:blip r:embed="rId3">
            <a:alphaModFix/>
          </a:blip>
          <a:srcRect l="6345" t="7335" r="6735" b="8446"/>
          <a:stretch/>
        </p:blipFill>
        <p:spPr>
          <a:xfrm>
            <a:off x="1798625" y="1235075"/>
            <a:ext cx="5546751" cy="356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7"/>
          <p:cNvSpPr txBox="1">
            <a:spLocks noGrp="1"/>
          </p:cNvSpPr>
          <p:nvPr>
            <p:ph type="ctrTitle"/>
          </p:nvPr>
        </p:nvSpPr>
        <p:spPr>
          <a:xfrm>
            <a:off x="1964850" y="588600"/>
            <a:ext cx="52143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MERGESORT</a:t>
            </a:r>
            <a:endParaRPr/>
          </a:p>
        </p:txBody>
      </p:sp>
      <p:pic>
        <p:nvPicPr>
          <p:cNvPr id="376" name="Google Shape;376;p47"/>
          <p:cNvPicPr preferRelativeResize="0"/>
          <p:nvPr/>
        </p:nvPicPr>
        <p:blipFill rotWithShape="1">
          <a:blip r:embed="rId3">
            <a:alphaModFix/>
          </a:blip>
          <a:srcRect t="11925"/>
          <a:stretch/>
        </p:blipFill>
        <p:spPr>
          <a:xfrm>
            <a:off x="1677075" y="1095900"/>
            <a:ext cx="5502075" cy="397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8"/>
          <p:cNvSpPr txBox="1"/>
          <p:nvPr/>
        </p:nvSpPr>
        <p:spPr>
          <a:xfrm>
            <a:off x="1526225" y="680350"/>
            <a:ext cx="6023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QUICKSORT</a:t>
            </a:r>
            <a:endParaRPr sz="2500" b="1" i="0" u="none" strike="noStrike" cap="none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1" i="0" u="none" strike="noStrike" cap="none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82" name="Google Shape;382;p48"/>
          <p:cNvSpPr txBox="1"/>
          <p:nvPr/>
        </p:nvSpPr>
        <p:spPr>
          <a:xfrm>
            <a:off x="1843800" y="1495725"/>
            <a:ext cx="5456400" cy="27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Exo 2"/>
              <a:buAutoNum type="arabicPeriod"/>
            </a:pPr>
            <a:r>
              <a:rPr lang="en" sz="2000" b="1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Elegir un pivote</a:t>
            </a:r>
            <a:endParaRPr sz="2000" b="1" i="0" u="none" strike="noStrike" cap="none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Exo 2"/>
              <a:buAutoNum type="arabicPeriod"/>
            </a:pPr>
            <a:r>
              <a:rPr lang="en" sz="2000" b="1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Dividir al vector en 2 recursivamente dejando los menores del pivote de un lado y los mayores del otro</a:t>
            </a:r>
            <a:endParaRPr sz="2000" b="1" i="0" u="none" strike="noStrike" cap="none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Exo 2"/>
              <a:buAutoNum type="arabicPeriod"/>
            </a:pPr>
            <a:r>
              <a:rPr lang="en" sz="2000" b="1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Combinar las mitades ordenadas</a:t>
            </a:r>
            <a:endParaRPr sz="2000" b="1" i="0" u="none" strike="noStrike" cap="none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83" name="Google Shape;383;p48"/>
          <p:cNvSpPr txBox="1"/>
          <p:nvPr/>
        </p:nvSpPr>
        <p:spPr>
          <a:xfrm>
            <a:off x="658500" y="4529000"/>
            <a:ext cx="65343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Funcionamiento de los algoritmos de forma visual:    </a:t>
            </a:r>
            <a:r>
              <a:rPr lang="en" sz="1400" b="0" i="0" u="sng" strike="noStrike" cap="none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https://visualgo.net/es/sorting</a:t>
            </a:r>
            <a:endParaRPr sz="1400" b="0" i="0" u="none" strike="noStrike" cap="none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ctrTitle"/>
          </p:nvPr>
        </p:nvSpPr>
        <p:spPr>
          <a:xfrm>
            <a:off x="1964850" y="588600"/>
            <a:ext cx="52143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QUICKSORT</a:t>
            </a:r>
            <a:endParaRPr/>
          </a:p>
        </p:txBody>
      </p:sp>
      <p:pic>
        <p:nvPicPr>
          <p:cNvPr id="389" name="Google Shape;389;p49"/>
          <p:cNvPicPr preferRelativeResize="0"/>
          <p:nvPr/>
        </p:nvPicPr>
        <p:blipFill rotWithShape="1">
          <a:blip r:embed="rId3">
            <a:alphaModFix/>
          </a:blip>
          <a:srcRect l="6446" t="7329" r="6299" b="7141"/>
          <a:stretch/>
        </p:blipFill>
        <p:spPr>
          <a:xfrm>
            <a:off x="2221050" y="1261540"/>
            <a:ext cx="4701900" cy="358636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9"/>
          <p:cNvSpPr txBox="1"/>
          <p:nvPr/>
        </p:nvSpPr>
        <p:spPr>
          <a:xfrm>
            <a:off x="309450" y="1285875"/>
            <a:ext cx="15600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Esta es una forma visual de entender qué pasa pero no es exactamente así quicksort</a:t>
            </a:r>
            <a:endParaRPr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es realmente Quicksort?</a:t>
            </a:r>
            <a:endParaRPr/>
          </a:p>
        </p:txBody>
      </p:sp>
      <p:graphicFrame>
        <p:nvGraphicFramePr>
          <p:cNvPr id="396" name="Google Shape;396;p50"/>
          <p:cNvGraphicFramePr/>
          <p:nvPr/>
        </p:nvGraphicFramePr>
        <p:xfrm>
          <a:off x="1202700" y="894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45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97" name="Google Shape;397;p50"/>
          <p:cNvSpPr/>
          <p:nvPr/>
        </p:nvSpPr>
        <p:spPr>
          <a:xfrm rot="10800000">
            <a:off x="6585805" y="1483884"/>
            <a:ext cx="225300" cy="225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145A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50"/>
          <p:cNvSpPr txBox="1"/>
          <p:nvPr/>
        </p:nvSpPr>
        <p:spPr>
          <a:xfrm>
            <a:off x="6811100" y="1432125"/>
            <a:ext cx="84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Pivote</a:t>
            </a:r>
            <a:endParaRPr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9" name="Google Shape;399;p50"/>
          <p:cNvSpPr/>
          <p:nvPr/>
        </p:nvSpPr>
        <p:spPr>
          <a:xfrm rot="10800000">
            <a:off x="1548293" y="1483735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2C7A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50"/>
          <p:cNvSpPr txBox="1"/>
          <p:nvPr/>
        </p:nvSpPr>
        <p:spPr>
          <a:xfrm>
            <a:off x="1837075" y="1432125"/>
            <a:ext cx="245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¿Es este elemento menor al pivote? No</a:t>
            </a:r>
            <a:endParaRPr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aphicFrame>
        <p:nvGraphicFramePr>
          <p:cNvPr id="401" name="Google Shape;401;p50"/>
          <p:cNvGraphicFramePr/>
          <p:nvPr/>
        </p:nvGraphicFramePr>
        <p:xfrm>
          <a:off x="1143850" y="2257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45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2" name="Google Shape;402;p50"/>
          <p:cNvSpPr/>
          <p:nvPr/>
        </p:nvSpPr>
        <p:spPr>
          <a:xfrm rot="10800000">
            <a:off x="6526955" y="2846984"/>
            <a:ext cx="225300" cy="225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145A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50"/>
          <p:cNvSpPr/>
          <p:nvPr/>
        </p:nvSpPr>
        <p:spPr>
          <a:xfrm rot="10800000">
            <a:off x="2545768" y="2846835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2C7A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50"/>
          <p:cNvSpPr/>
          <p:nvPr/>
        </p:nvSpPr>
        <p:spPr>
          <a:xfrm rot="10800000">
            <a:off x="1089318" y="1483735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50"/>
          <p:cNvSpPr txBox="1"/>
          <p:nvPr/>
        </p:nvSpPr>
        <p:spPr>
          <a:xfrm>
            <a:off x="203700" y="736875"/>
            <a:ext cx="9990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Posición en la que irá el elemento si es menor al pivote</a:t>
            </a:r>
            <a:endParaRPr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6" name="Google Shape;406;p50"/>
          <p:cNvSpPr/>
          <p:nvPr/>
        </p:nvSpPr>
        <p:spPr>
          <a:xfrm rot="10800000">
            <a:off x="1089318" y="2846835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50"/>
          <p:cNvSpPr txBox="1"/>
          <p:nvPr/>
        </p:nvSpPr>
        <p:spPr>
          <a:xfrm>
            <a:off x="2830963" y="2873850"/>
            <a:ext cx="245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¿Es este elemento menor al pivote? Si</a:t>
            </a:r>
            <a:endParaRPr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aphicFrame>
        <p:nvGraphicFramePr>
          <p:cNvPr id="408" name="Google Shape;408;p50"/>
          <p:cNvGraphicFramePr/>
          <p:nvPr/>
        </p:nvGraphicFramePr>
        <p:xfrm>
          <a:off x="1246213" y="3726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45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9" name="Google Shape;409;p50"/>
          <p:cNvSpPr/>
          <p:nvPr/>
        </p:nvSpPr>
        <p:spPr>
          <a:xfrm rot="10800000">
            <a:off x="6629318" y="4315734"/>
            <a:ext cx="225300" cy="225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145A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50"/>
          <p:cNvSpPr/>
          <p:nvPr/>
        </p:nvSpPr>
        <p:spPr>
          <a:xfrm rot="10800000">
            <a:off x="2648130" y="4315585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2C7A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50"/>
          <p:cNvSpPr/>
          <p:nvPr/>
        </p:nvSpPr>
        <p:spPr>
          <a:xfrm rot="10800000">
            <a:off x="2156180" y="4315585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50"/>
          <p:cNvSpPr txBox="1"/>
          <p:nvPr/>
        </p:nvSpPr>
        <p:spPr>
          <a:xfrm>
            <a:off x="3007450" y="4689500"/>
            <a:ext cx="245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13" name="Google Shape;413;p50"/>
          <p:cNvSpPr txBox="1"/>
          <p:nvPr/>
        </p:nvSpPr>
        <p:spPr>
          <a:xfrm>
            <a:off x="7476225" y="3382275"/>
            <a:ext cx="15765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Intercambio y avanzo la flecha que indica donde va el próximo elemento que sea menor al pivote</a:t>
            </a:r>
            <a:endParaRPr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8" name="Google Shape;418;p51"/>
          <p:cNvGraphicFramePr/>
          <p:nvPr/>
        </p:nvGraphicFramePr>
        <p:xfrm>
          <a:off x="1018688" y="240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45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19" name="Google Shape;419;p51"/>
          <p:cNvSpPr/>
          <p:nvPr/>
        </p:nvSpPr>
        <p:spPr>
          <a:xfrm rot="10800000">
            <a:off x="6401793" y="829859"/>
            <a:ext cx="225300" cy="225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145A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51"/>
          <p:cNvSpPr/>
          <p:nvPr/>
        </p:nvSpPr>
        <p:spPr>
          <a:xfrm rot="10800000">
            <a:off x="3371305" y="829710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2C7A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51"/>
          <p:cNvSpPr/>
          <p:nvPr/>
        </p:nvSpPr>
        <p:spPr>
          <a:xfrm rot="10800000">
            <a:off x="1928655" y="829710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51"/>
          <p:cNvSpPr txBox="1"/>
          <p:nvPr/>
        </p:nvSpPr>
        <p:spPr>
          <a:xfrm>
            <a:off x="2779925" y="1203625"/>
            <a:ext cx="245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3" name="Google Shape;423;p51"/>
          <p:cNvSpPr txBox="1"/>
          <p:nvPr/>
        </p:nvSpPr>
        <p:spPr>
          <a:xfrm>
            <a:off x="3596900" y="829850"/>
            <a:ext cx="245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¿Es este elemento menor al pivote? No</a:t>
            </a:r>
            <a:endParaRPr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aphicFrame>
        <p:nvGraphicFramePr>
          <p:cNvPr id="424" name="Google Shape;424;p51"/>
          <p:cNvGraphicFramePr/>
          <p:nvPr/>
        </p:nvGraphicFramePr>
        <p:xfrm>
          <a:off x="1018688" y="1445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45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25" name="Google Shape;425;p51"/>
          <p:cNvSpPr/>
          <p:nvPr/>
        </p:nvSpPr>
        <p:spPr>
          <a:xfrm rot="10800000">
            <a:off x="6401793" y="2034784"/>
            <a:ext cx="225300" cy="225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145A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51"/>
          <p:cNvSpPr/>
          <p:nvPr/>
        </p:nvSpPr>
        <p:spPr>
          <a:xfrm rot="10800000">
            <a:off x="4361705" y="1990498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2C7A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51"/>
          <p:cNvSpPr/>
          <p:nvPr/>
        </p:nvSpPr>
        <p:spPr>
          <a:xfrm rot="10800000">
            <a:off x="1928655" y="2034635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51"/>
          <p:cNvSpPr txBox="1"/>
          <p:nvPr/>
        </p:nvSpPr>
        <p:spPr>
          <a:xfrm>
            <a:off x="3475025" y="2216100"/>
            <a:ext cx="245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¿Es este elemento menor al pivote? No</a:t>
            </a:r>
            <a:endParaRPr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aphicFrame>
        <p:nvGraphicFramePr>
          <p:cNvPr id="429" name="Google Shape;429;p51"/>
          <p:cNvGraphicFramePr/>
          <p:nvPr/>
        </p:nvGraphicFramePr>
        <p:xfrm>
          <a:off x="982213" y="2761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45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30" name="Google Shape;430;p51"/>
          <p:cNvSpPr/>
          <p:nvPr/>
        </p:nvSpPr>
        <p:spPr>
          <a:xfrm rot="10800000">
            <a:off x="6365318" y="3350484"/>
            <a:ext cx="225300" cy="225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145A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51"/>
          <p:cNvSpPr/>
          <p:nvPr/>
        </p:nvSpPr>
        <p:spPr>
          <a:xfrm rot="10800000">
            <a:off x="5276855" y="3350335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2C7A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51"/>
          <p:cNvSpPr/>
          <p:nvPr/>
        </p:nvSpPr>
        <p:spPr>
          <a:xfrm rot="10800000">
            <a:off x="1892180" y="3350335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51"/>
          <p:cNvSpPr txBox="1"/>
          <p:nvPr/>
        </p:nvSpPr>
        <p:spPr>
          <a:xfrm>
            <a:off x="4162650" y="3521100"/>
            <a:ext cx="245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¿Es este elemento menor al pivote? Si</a:t>
            </a:r>
            <a:endParaRPr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aphicFrame>
        <p:nvGraphicFramePr>
          <p:cNvPr id="434" name="Google Shape;434;p51"/>
          <p:cNvGraphicFramePr/>
          <p:nvPr/>
        </p:nvGraphicFramePr>
        <p:xfrm>
          <a:off x="1018688" y="4094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45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35" name="Google Shape;435;p51"/>
          <p:cNvSpPr/>
          <p:nvPr/>
        </p:nvSpPr>
        <p:spPr>
          <a:xfrm rot="10800000">
            <a:off x="6401793" y="4706809"/>
            <a:ext cx="225300" cy="225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145A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51"/>
          <p:cNvSpPr/>
          <p:nvPr/>
        </p:nvSpPr>
        <p:spPr>
          <a:xfrm rot="10800000">
            <a:off x="5380480" y="4666035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2C7A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51"/>
          <p:cNvSpPr/>
          <p:nvPr/>
        </p:nvSpPr>
        <p:spPr>
          <a:xfrm rot="10800000">
            <a:off x="2974380" y="4656560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51"/>
          <p:cNvSpPr txBox="1"/>
          <p:nvPr/>
        </p:nvSpPr>
        <p:spPr>
          <a:xfrm>
            <a:off x="7248700" y="4181300"/>
            <a:ext cx="145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Intercambio</a:t>
            </a:r>
            <a:endParaRPr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3" name="Google Shape;443;p52"/>
          <p:cNvGraphicFramePr/>
          <p:nvPr/>
        </p:nvGraphicFramePr>
        <p:xfrm>
          <a:off x="816963" y="126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44" name="Google Shape;444;p52"/>
          <p:cNvSpPr/>
          <p:nvPr/>
        </p:nvSpPr>
        <p:spPr>
          <a:xfrm rot="10800000">
            <a:off x="3034718" y="675184"/>
            <a:ext cx="225300" cy="225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145A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52"/>
          <p:cNvSpPr/>
          <p:nvPr/>
        </p:nvSpPr>
        <p:spPr>
          <a:xfrm rot="10800000">
            <a:off x="5111605" y="715660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2C7A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52"/>
          <p:cNvSpPr/>
          <p:nvPr/>
        </p:nvSpPr>
        <p:spPr>
          <a:xfrm rot="10800000">
            <a:off x="2809130" y="675035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52"/>
          <p:cNvSpPr txBox="1"/>
          <p:nvPr/>
        </p:nvSpPr>
        <p:spPr>
          <a:xfrm>
            <a:off x="6793425" y="126475"/>
            <a:ext cx="2128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Colocar el pivote donde quedo la flecha verde agua</a:t>
            </a:r>
            <a:endParaRPr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aphicFrame>
        <p:nvGraphicFramePr>
          <p:cNvPr id="448" name="Google Shape;448;p52"/>
          <p:cNvGraphicFramePr/>
          <p:nvPr/>
        </p:nvGraphicFramePr>
        <p:xfrm>
          <a:off x="816963" y="1182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49" name="Google Shape;449;p52"/>
          <p:cNvSpPr/>
          <p:nvPr/>
        </p:nvSpPr>
        <p:spPr>
          <a:xfrm rot="10800000">
            <a:off x="2222168" y="1723384"/>
            <a:ext cx="225300" cy="225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145A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52"/>
          <p:cNvSpPr/>
          <p:nvPr/>
        </p:nvSpPr>
        <p:spPr>
          <a:xfrm rot="10800000">
            <a:off x="1219455" y="1723235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2C7A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52"/>
          <p:cNvSpPr/>
          <p:nvPr/>
        </p:nvSpPr>
        <p:spPr>
          <a:xfrm rot="10800000">
            <a:off x="720830" y="1723235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52"/>
          <p:cNvSpPr txBox="1"/>
          <p:nvPr/>
        </p:nvSpPr>
        <p:spPr>
          <a:xfrm>
            <a:off x="6793425" y="1182800"/>
            <a:ext cx="2128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Hago lo mismo para las partes restantes</a:t>
            </a:r>
            <a:endParaRPr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aphicFrame>
        <p:nvGraphicFramePr>
          <p:cNvPr id="453" name="Google Shape;453;p52"/>
          <p:cNvGraphicFramePr/>
          <p:nvPr/>
        </p:nvGraphicFramePr>
        <p:xfrm>
          <a:off x="855613" y="2139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4" name="Google Shape;454;p52"/>
          <p:cNvSpPr/>
          <p:nvPr/>
        </p:nvSpPr>
        <p:spPr>
          <a:xfrm rot="10800000">
            <a:off x="2499393" y="2636809"/>
            <a:ext cx="225300" cy="225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145A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52"/>
          <p:cNvSpPr/>
          <p:nvPr/>
        </p:nvSpPr>
        <p:spPr>
          <a:xfrm rot="10800000">
            <a:off x="2247980" y="2636660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2C7A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52"/>
          <p:cNvSpPr/>
          <p:nvPr/>
        </p:nvSpPr>
        <p:spPr>
          <a:xfrm rot="10800000">
            <a:off x="1996580" y="2636660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57" name="Google Shape;457;p52"/>
          <p:cNvGraphicFramePr/>
          <p:nvPr/>
        </p:nvGraphicFramePr>
        <p:xfrm>
          <a:off x="855613" y="3015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45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8" name="Google Shape;458;p52"/>
          <p:cNvSpPr/>
          <p:nvPr/>
        </p:nvSpPr>
        <p:spPr>
          <a:xfrm rot="10800000">
            <a:off x="6291118" y="3555784"/>
            <a:ext cx="225300" cy="225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145A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52"/>
          <p:cNvSpPr/>
          <p:nvPr/>
        </p:nvSpPr>
        <p:spPr>
          <a:xfrm rot="10800000">
            <a:off x="4183330" y="3596260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2C7A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52"/>
          <p:cNvSpPr/>
          <p:nvPr/>
        </p:nvSpPr>
        <p:spPr>
          <a:xfrm rot="10800000">
            <a:off x="3805205" y="3596260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61" name="Google Shape;461;p52"/>
          <p:cNvGraphicFramePr/>
          <p:nvPr/>
        </p:nvGraphicFramePr>
        <p:xfrm>
          <a:off x="855613" y="3905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45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62" name="Google Shape;462;p52"/>
          <p:cNvSpPr/>
          <p:nvPr/>
        </p:nvSpPr>
        <p:spPr>
          <a:xfrm rot="10800000">
            <a:off x="6291118" y="4446309"/>
            <a:ext cx="225300" cy="225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145A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52"/>
          <p:cNvSpPr/>
          <p:nvPr/>
        </p:nvSpPr>
        <p:spPr>
          <a:xfrm rot="10800000">
            <a:off x="5215280" y="4446160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2C7A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52"/>
          <p:cNvSpPr/>
          <p:nvPr/>
        </p:nvSpPr>
        <p:spPr>
          <a:xfrm rot="10800000">
            <a:off x="4755905" y="4446160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52"/>
          <p:cNvSpPr txBox="1"/>
          <p:nvPr/>
        </p:nvSpPr>
        <p:spPr>
          <a:xfrm>
            <a:off x="6967875" y="2080413"/>
            <a:ext cx="177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Invierto y después el 5 se vuelve pivote</a:t>
            </a:r>
            <a:endParaRPr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6" name="Google Shape;466;p52"/>
          <p:cNvSpPr txBox="1"/>
          <p:nvPr/>
        </p:nvSpPr>
        <p:spPr>
          <a:xfrm>
            <a:off x="6967875" y="2978038"/>
            <a:ext cx="177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Continuo con la parte derecha</a:t>
            </a:r>
            <a:endParaRPr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1" name="Google Shape;471;p53"/>
          <p:cNvGraphicFramePr/>
          <p:nvPr/>
        </p:nvGraphicFramePr>
        <p:xfrm>
          <a:off x="749988" y="176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45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72" name="Google Shape;472;p53"/>
          <p:cNvSpPr/>
          <p:nvPr/>
        </p:nvSpPr>
        <p:spPr>
          <a:xfrm rot="10800000">
            <a:off x="6185493" y="716684"/>
            <a:ext cx="225300" cy="225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145A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53"/>
          <p:cNvSpPr/>
          <p:nvPr/>
        </p:nvSpPr>
        <p:spPr>
          <a:xfrm rot="10800000">
            <a:off x="5916543" y="716535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2C7A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53"/>
          <p:cNvSpPr/>
          <p:nvPr/>
        </p:nvSpPr>
        <p:spPr>
          <a:xfrm rot="10800000">
            <a:off x="5647580" y="716535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75" name="Google Shape;475;p53"/>
          <p:cNvGraphicFramePr/>
          <p:nvPr/>
        </p:nvGraphicFramePr>
        <p:xfrm>
          <a:off x="749988" y="1100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76" name="Google Shape;476;p53"/>
          <p:cNvSpPr/>
          <p:nvPr/>
        </p:nvSpPr>
        <p:spPr>
          <a:xfrm rot="10800000">
            <a:off x="5129168" y="1641009"/>
            <a:ext cx="225300" cy="225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145A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53"/>
          <p:cNvSpPr/>
          <p:nvPr/>
        </p:nvSpPr>
        <p:spPr>
          <a:xfrm rot="10800000">
            <a:off x="4177668" y="1640860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2C7A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53"/>
          <p:cNvSpPr/>
          <p:nvPr/>
        </p:nvSpPr>
        <p:spPr>
          <a:xfrm rot="10800000">
            <a:off x="3625430" y="1640860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79" name="Google Shape;479;p53"/>
          <p:cNvGraphicFramePr/>
          <p:nvPr/>
        </p:nvGraphicFramePr>
        <p:xfrm>
          <a:off x="749988" y="2097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80" name="Google Shape;480;p53"/>
          <p:cNvSpPr/>
          <p:nvPr/>
        </p:nvSpPr>
        <p:spPr>
          <a:xfrm rot="10800000">
            <a:off x="4349118" y="2638484"/>
            <a:ext cx="225300" cy="225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145A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53"/>
          <p:cNvSpPr/>
          <p:nvPr/>
        </p:nvSpPr>
        <p:spPr>
          <a:xfrm rot="10800000">
            <a:off x="4100068" y="2638335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2C7A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53"/>
          <p:cNvSpPr/>
          <p:nvPr/>
        </p:nvSpPr>
        <p:spPr>
          <a:xfrm rot="10800000">
            <a:off x="3851030" y="2638335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53"/>
          <p:cNvSpPr txBox="1"/>
          <p:nvPr/>
        </p:nvSpPr>
        <p:spPr>
          <a:xfrm>
            <a:off x="6793675" y="2146388"/>
            <a:ext cx="170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Intercambio</a:t>
            </a:r>
            <a:endParaRPr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aphicFrame>
        <p:nvGraphicFramePr>
          <p:cNvPr id="484" name="Google Shape;484;p53"/>
          <p:cNvGraphicFramePr/>
          <p:nvPr/>
        </p:nvGraphicFramePr>
        <p:xfrm>
          <a:off x="817213" y="300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85" name="Google Shape;485;p53"/>
          <p:cNvSpPr/>
          <p:nvPr/>
        </p:nvSpPr>
        <p:spPr>
          <a:xfrm rot="10800000">
            <a:off x="5422268" y="3546534"/>
            <a:ext cx="225300" cy="225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145A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53"/>
          <p:cNvSpPr/>
          <p:nvPr/>
        </p:nvSpPr>
        <p:spPr>
          <a:xfrm rot="10800000">
            <a:off x="5078280" y="3546385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2C7A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53"/>
          <p:cNvSpPr/>
          <p:nvPr/>
        </p:nvSpPr>
        <p:spPr>
          <a:xfrm rot="10800000">
            <a:off x="4734305" y="3546385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88" name="Google Shape;488;p53"/>
          <p:cNvGraphicFramePr/>
          <p:nvPr/>
        </p:nvGraphicFramePr>
        <p:xfrm>
          <a:off x="817213" y="411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89" name="Google Shape;489;p53"/>
          <p:cNvSpPr txBox="1"/>
          <p:nvPr/>
        </p:nvSpPr>
        <p:spPr>
          <a:xfrm>
            <a:off x="6994825" y="4165650"/>
            <a:ext cx="170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Vector ordenado</a:t>
            </a:r>
            <a:endParaRPr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Mergesort vs. quicksort</a:t>
            </a:r>
            <a:endParaRPr/>
          </a:p>
        </p:txBody>
      </p:sp>
      <p:sp>
        <p:nvSpPr>
          <p:cNvPr id="495" name="Google Shape;495;p54"/>
          <p:cNvSpPr txBox="1">
            <a:spLocks noGrp="1"/>
          </p:cNvSpPr>
          <p:nvPr>
            <p:ph type="ctrTitle" idx="2"/>
          </p:nvPr>
        </p:nvSpPr>
        <p:spPr>
          <a:xfrm>
            <a:off x="218911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Mergesort</a:t>
            </a:r>
            <a:endParaRPr sz="1800"/>
          </a:p>
        </p:txBody>
      </p:sp>
      <p:sp>
        <p:nvSpPr>
          <p:cNvPr id="496" name="Google Shape;496;p54"/>
          <p:cNvSpPr txBox="1">
            <a:spLocks noGrp="1"/>
          </p:cNvSpPr>
          <p:nvPr>
            <p:ph type="subTitle" idx="4"/>
          </p:nvPr>
        </p:nvSpPr>
        <p:spPr>
          <a:xfrm>
            <a:off x="1786846" y="2079551"/>
            <a:ext cx="2337300" cy="12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Θ(N log</a:t>
            </a:r>
            <a:r>
              <a:rPr lang="en" sz="1600" baseline="-25000"/>
              <a:t>2</a:t>
            </a:r>
            <a:r>
              <a:rPr lang="en" sz="1600"/>
              <a:t>(N))</a:t>
            </a:r>
            <a:endParaRPr sz="16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O(N log</a:t>
            </a:r>
            <a:r>
              <a:rPr lang="en" sz="1600" baseline="-25000"/>
              <a:t>2</a:t>
            </a:r>
            <a:r>
              <a:rPr lang="en" sz="1600"/>
              <a:t>(N))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Crea nuevas estructuras</a:t>
            </a:r>
            <a:endParaRPr sz="1600"/>
          </a:p>
        </p:txBody>
      </p:sp>
      <p:sp>
        <p:nvSpPr>
          <p:cNvPr id="497" name="Google Shape;497;p54"/>
          <p:cNvSpPr txBox="1">
            <a:spLocks noGrp="1"/>
          </p:cNvSpPr>
          <p:nvPr>
            <p:ph type="ctrTitle" idx="5"/>
          </p:nvPr>
        </p:nvSpPr>
        <p:spPr>
          <a:xfrm>
            <a:off x="49604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Quicksort</a:t>
            </a:r>
            <a:endParaRPr sz="1700"/>
          </a:p>
        </p:txBody>
      </p:sp>
      <p:sp>
        <p:nvSpPr>
          <p:cNvPr id="498" name="Google Shape;498;p54"/>
          <p:cNvSpPr txBox="1">
            <a:spLocks noGrp="1"/>
          </p:cNvSpPr>
          <p:nvPr>
            <p:ph type="subTitle" idx="8"/>
          </p:nvPr>
        </p:nvSpPr>
        <p:spPr>
          <a:xfrm>
            <a:off x="5386051" y="2079552"/>
            <a:ext cx="3150300" cy="18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Θ(N log</a:t>
            </a:r>
            <a:r>
              <a:rPr lang="en" sz="1500" baseline="-25000"/>
              <a:t>2</a:t>
            </a:r>
            <a:r>
              <a:rPr lang="en" sz="1500"/>
              <a:t>(N)) </a:t>
            </a:r>
            <a:endParaRPr sz="15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O(N</a:t>
            </a:r>
            <a:r>
              <a:rPr lang="en" sz="1500" baseline="30000"/>
              <a:t>2</a:t>
            </a:r>
            <a:r>
              <a:rPr lang="en" sz="1500"/>
              <a:t>) </a:t>
            </a:r>
            <a:endParaRPr sz="15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No crea nuevas estructuras</a:t>
            </a:r>
            <a:endParaRPr sz="1500"/>
          </a:p>
        </p:txBody>
      </p:sp>
      <p:sp>
        <p:nvSpPr>
          <p:cNvPr id="499" name="Google Shape;499;p54"/>
          <p:cNvSpPr txBox="1">
            <a:spLocks noGrp="1"/>
          </p:cNvSpPr>
          <p:nvPr>
            <p:ph type="subTitle" idx="4"/>
          </p:nvPr>
        </p:nvSpPr>
        <p:spPr>
          <a:xfrm>
            <a:off x="354977" y="3729450"/>
            <a:ext cx="3869700" cy="13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Notación: </a:t>
            </a:r>
            <a:endParaRPr sz="16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Θ → caso promedio</a:t>
            </a:r>
            <a:endParaRPr sz="16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 → peor de los casos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>
            <a:spLocks noGrp="1"/>
          </p:cNvSpPr>
          <p:nvPr>
            <p:ph type="ctrTitle"/>
          </p:nvPr>
        </p:nvSpPr>
        <p:spPr>
          <a:xfrm flipH="1">
            <a:off x="2747779" y="3067800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DEFINICIÓN 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FORMAL</a:t>
            </a:r>
            <a:endParaRPr/>
          </a:p>
        </p:txBody>
      </p:sp>
      <p:sp>
        <p:nvSpPr>
          <p:cNvPr id="153" name="Google Shape;153;p28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>
                <a:solidFill>
                  <a:schemeClr val="dk2"/>
                </a:solidFill>
              </a:rPr>
              <a:t>0</a:t>
            </a:r>
            <a:r>
              <a:rPr lang="en"/>
              <a:t>1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54" name="Google Shape;154;p28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5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RESUMEN</a:t>
            </a:r>
            <a:endParaRPr/>
          </a:p>
        </p:txBody>
      </p:sp>
      <p:sp>
        <p:nvSpPr>
          <p:cNvPr id="505" name="Google Shape;505;p55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506" name="Google Shape;506;p55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1" name="Google Shape;511;p56"/>
          <p:cNvCxnSpPr/>
          <p:nvPr/>
        </p:nvCxnSpPr>
        <p:spPr>
          <a:xfrm>
            <a:off x="2232425" y="0"/>
            <a:ext cx="0" cy="106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2" name="Google Shape;512;p56"/>
          <p:cNvCxnSpPr/>
          <p:nvPr/>
        </p:nvCxnSpPr>
        <p:spPr>
          <a:xfrm>
            <a:off x="6916600" y="4522975"/>
            <a:ext cx="0" cy="6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3" name="Google Shape;513;p56"/>
          <p:cNvSpPr txBox="1"/>
          <p:nvPr/>
        </p:nvSpPr>
        <p:spPr>
          <a:xfrm>
            <a:off x="1066200" y="1199100"/>
            <a:ext cx="7011600" cy="29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LA ESTRATEGIA GENERAL PARA UNA SOLUCIÓN DyV ES</a:t>
            </a:r>
            <a:endParaRPr sz="2100" b="1" i="0" u="none" strike="noStrike" cap="none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xo 2"/>
              <a:buAutoNum type="arabicPeriod"/>
            </a:pPr>
            <a:r>
              <a:rPr lang="en" sz="1800" b="1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Plantear el problema de forma tal que pueda descomponerse en k subproblemas del mismo tipo pero de menor tamaño</a:t>
            </a:r>
            <a:endParaRPr sz="1800" b="1" i="0" u="none" strike="noStrike" cap="none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xo 2"/>
              <a:buAutoNum type="arabicPeriod"/>
            </a:pPr>
            <a:r>
              <a:rPr lang="en" sz="1800" b="1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Resolver de forma independiente todos los subproblemas</a:t>
            </a:r>
            <a:endParaRPr sz="1800" b="1" i="0" u="none" strike="noStrike" cap="none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Font typeface="Exo 2"/>
              <a:buAutoNum type="arabicPeriod"/>
            </a:pPr>
            <a:r>
              <a:rPr lang="en" sz="1800" b="1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Combinar las soluciones para obtener la solución del problema original</a:t>
            </a:r>
            <a:endParaRPr sz="1800" b="1" i="0" u="none" strike="noStrike" cap="none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7"/>
          <p:cNvSpPr/>
          <p:nvPr/>
        </p:nvSpPr>
        <p:spPr>
          <a:xfrm>
            <a:off x="5298175" y="2521150"/>
            <a:ext cx="3028800" cy="25266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57"/>
          <p:cNvSpPr/>
          <p:nvPr/>
        </p:nvSpPr>
        <p:spPr>
          <a:xfrm>
            <a:off x="1794875" y="761200"/>
            <a:ext cx="2517300" cy="15354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57"/>
          <p:cNvSpPr txBox="1"/>
          <p:nvPr/>
        </p:nvSpPr>
        <p:spPr>
          <a:xfrm>
            <a:off x="1925975" y="824500"/>
            <a:ext cx="2386200" cy="14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A6E22E"/>
                </a:solidFill>
                <a:latin typeface="Arial"/>
                <a:ea typeface="Arial"/>
                <a:cs typeface="Arial"/>
                <a:sym typeface="Arial"/>
              </a:rPr>
              <a:t>potencia</a:t>
            </a:r>
            <a:r>
              <a:rPr lang="en" sz="10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10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base,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exponente)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0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" sz="10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AE81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10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000" b="0" i="0" u="none" strike="noStrike" cap="non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" sz="10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for </a:t>
            </a:r>
            <a:r>
              <a:rPr lang="en" sz="10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10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AE81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10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exponente;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 sz="1000" b="0" i="0" u="none" strike="noStrike" cap="non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++</a:t>
            </a:r>
            <a:r>
              <a:rPr lang="en" sz="10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0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" sz="10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*=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base;</a:t>
            </a:r>
            <a:endParaRPr sz="1000" b="0" i="0" u="none" strike="noStrike" cap="non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" sz="10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resultado;</a:t>
            </a:r>
            <a:endParaRPr sz="1000" b="0" i="0" u="none" strike="noStrike" cap="none">
              <a:solidFill>
                <a:srgbClr val="F8F8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200" b="0" i="0" u="none" strike="noStrike" cap="non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21" name="Google Shape;521;p57"/>
          <p:cNvSpPr/>
          <p:nvPr/>
        </p:nvSpPr>
        <p:spPr>
          <a:xfrm>
            <a:off x="5241825" y="934600"/>
            <a:ext cx="3028800" cy="11886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57"/>
          <p:cNvSpPr txBox="1"/>
          <p:nvPr/>
        </p:nvSpPr>
        <p:spPr>
          <a:xfrm>
            <a:off x="5406175" y="993700"/>
            <a:ext cx="2831400" cy="10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A6E22E"/>
                </a:solidFill>
                <a:latin typeface="Arial"/>
                <a:ea typeface="Arial"/>
                <a:cs typeface="Arial"/>
                <a:sym typeface="Arial"/>
              </a:rPr>
              <a:t>potencia</a:t>
            </a:r>
            <a:r>
              <a:rPr lang="en" sz="10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10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base,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exponente)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0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" sz="10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if </a:t>
            </a:r>
            <a:r>
              <a:rPr lang="en" sz="10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(exponente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==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AE81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10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0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" sz="10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lang="en" sz="10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 1;</a:t>
            </a:r>
            <a:endParaRPr sz="10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0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" sz="10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base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potencia(base,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exponente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AE81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10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0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200" b="0" i="0" u="none" strike="noStrike" cap="non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23" name="Google Shape;523;p57"/>
          <p:cNvSpPr txBox="1">
            <a:spLocks noGrp="1"/>
          </p:cNvSpPr>
          <p:nvPr>
            <p:ph type="ctrTitle" idx="4294967295"/>
          </p:nvPr>
        </p:nvSpPr>
        <p:spPr>
          <a:xfrm>
            <a:off x="1794875" y="259275"/>
            <a:ext cx="2638500" cy="6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</a:pPr>
            <a:r>
              <a:rPr lang="en" sz="2000" b="1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SIN RECURSIVIDAD</a:t>
            </a:r>
            <a:endParaRPr sz="2000" b="1" i="0" u="none" strike="noStrike" cap="none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24" name="Google Shape;524;p57"/>
          <p:cNvSpPr txBox="1">
            <a:spLocks noGrp="1"/>
          </p:cNvSpPr>
          <p:nvPr>
            <p:ph type="ctrTitle" idx="4294967295"/>
          </p:nvPr>
        </p:nvSpPr>
        <p:spPr>
          <a:xfrm>
            <a:off x="5436975" y="259275"/>
            <a:ext cx="2638500" cy="6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</a:pPr>
            <a:r>
              <a:rPr lang="en" sz="2000" b="1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CON RECURSIVIDAD</a:t>
            </a:r>
            <a:endParaRPr sz="2000" b="1" i="0" u="none" strike="noStrike" cap="none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25" name="Google Shape;525;p57"/>
          <p:cNvSpPr txBox="1">
            <a:spLocks noGrp="1"/>
          </p:cNvSpPr>
          <p:nvPr>
            <p:ph type="ctrTitle" idx="4294967295"/>
          </p:nvPr>
        </p:nvSpPr>
        <p:spPr>
          <a:xfrm>
            <a:off x="206825" y="1222000"/>
            <a:ext cx="1212900" cy="6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</a:pPr>
            <a:r>
              <a:rPr lang="en" sz="2000" b="1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SIN DyV</a:t>
            </a:r>
            <a:endParaRPr sz="2000" b="1" i="0" u="none" strike="noStrike" cap="none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26" name="Google Shape;526;p57"/>
          <p:cNvSpPr txBox="1">
            <a:spLocks noGrp="1"/>
          </p:cNvSpPr>
          <p:nvPr>
            <p:ph type="ctrTitle" idx="4294967295"/>
          </p:nvPr>
        </p:nvSpPr>
        <p:spPr>
          <a:xfrm>
            <a:off x="128525" y="3387250"/>
            <a:ext cx="1369500" cy="6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</a:pPr>
            <a:r>
              <a:rPr lang="en" sz="2000" b="1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CON DyV</a:t>
            </a:r>
            <a:endParaRPr sz="2000" b="1" i="0" u="none" strike="noStrike" cap="none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27" name="Google Shape;527;p57"/>
          <p:cNvSpPr/>
          <p:nvPr/>
        </p:nvSpPr>
        <p:spPr>
          <a:xfrm>
            <a:off x="1774175" y="2581150"/>
            <a:ext cx="2558700" cy="24066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57"/>
          <p:cNvSpPr txBox="1"/>
          <p:nvPr/>
        </p:nvSpPr>
        <p:spPr>
          <a:xfrm>
            <a:off x="1851725" y="2749750"/>
            <a:ext cx="2517300" cy="20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A6E22E"/>
                </a:solidFill>
                <a:latin typeface="Arial"/>
                <a:ea typeface="Arial"/>
                <a:cs typeface="Arial"/>
                <a:sym typeface="Arial"/>
              </a:rPr>
              <a:t>potencia</a:t>
            </a:r>
            <a:r>
              <a:rPr lang="en" sz="10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10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base,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exponente)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0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1200">
                <a:solidFill>
                  <a:srgbClr val="333333"/>
                </a:solidFill>
              </a:rPr>
              <a:t> </a:t>
            </a:r>
            <a:r>
              <a:rPr lang="en" sz="1000">
                <a:solidFill>
                  <a:srgbClr val="66D9EF"/>
                </a:solidFill>
              </a:rPr>
              <a:t>int</a:t>
            </a:r>
            <a:r>
              <a:rPr lang="en" sz="1000">
                <a:solidFill>
                  <a:srgbClr val="333333"/>
                </a:solidFill>
              </a:rPr>
              <a:t> </a:t>
            </a:r>
            <a:r>
              <a:rPr lang="en" sz="1000">
                <a:solidFill>
                  <a:srgbClr val="F8F8F2"/>
                </a:solidFill>
              </a:rPr>
              <a:t>resultado</a:t>
            </a:r>
            <a:r>
              <a:rPr lang="en" sz="1000">
                <a:solidFill>
                  <a:srgbClr val="333333"/>
                </a:solidFill>
              </a:rPr>
              <a:t> </a:t>
            </a:r>
            <a:r>
              <a:rPr lang="en" sz="1000">
                <a:solidFill>
                  <a:srgbClr val="F92672"/>
                </a:solidFill>
              </a:rPr>
              <a:t>=</a:t>
            </a:r>
            <a:r>
              <a:rPr lang="en" sz="1000">
                <a:solidFill>
                  <a:srgbClr val="333333"/>
                </a:solidFill>
              </a:rPr>
              <a:t> </a:t>
            </a:r>
            <a:r>
              <a:rPr lang="en" sz="1000">
                <a:solidFill>
                  <a:srgbClr val="F8F8F2"/>
                </a:solidFill>
              </a:rPr>
              <a:t>base;</a:t>
            </a:r>
            <a:endParaRPr sz="1000">
              <a:solidFill>
                <a:srgbClr val="333333"/>
              </a:solidFill>
            </a:endParaRPr>
          </a:p>
          <a:p>
            <a:pPr marL="0" marR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000">
                <a:solidFill>
                  <a:srgbClr val="333333"/>
                </a:solidFill>
              </a:rPr>
              <a:t>    </a:t>
            </a:r>
            <a:r>
              <a:rPr lang="en" sz="1000">
                <a:solidFill>
                  <a:srgbClr val="66D9EF"/>
                </a:solidFill>
              </a:rPr>
              <a:t>for</a:t>
            </a:r>
            <a:r>
              <a:rPr lang="en" sz="1000">
                <a:solidFill>
                  <a:srgbClr val="333333"/>
                </a:solidFill>
              </a:rPr>
              <a:t> </a:t>
            </a:r>
            <a:r>
              <a:rPr lang="en" sz="1000">
                <a:solidFill>
                  <a:srgbClr val="F8F8F2"/>
                </a:solidFill>
              </a:rPr>
              <a:t>(int i = exponente</a:t>
            </a:r>
            <a:r>
              <a:rPr lang="en" sz="1000">
                <a:solidFill>
                  <a:srgbClr val="F92672"/>
                </a:solidFill>
              </a:rPr>
              <a:t> -</a:t>
            </a:r>
            <a:r>
              <a:rPr lang="en" sz="1000">
                <a:solidFill>
                  <a:srgbClr val="AE81FF"/>
                </a:solidFill>
              </a:rPr>
              <a:t> 1</a:t>
            </a:r>
            <a:r>
              <a:rPr lang="en" sz="1000">
                <a:solidFill>
                  <a:srgbClr val="F8F8F2"/>
                </a:solidFill>
              </a:rPr>
              <a:t>; i</a:t>
            </a:r>
            <a:r>
              <a:rPr lang="en" sz="1000">
                <a:solidFill>
                  <a:srgbClr val="333333"/>
                </a:solidFill>
              </a:rPr>
              <a:t> </a:t>
            </a:r>
            <a:r>
              <a:rPr lang="en" sz="1000">
                <a:solidFill>
                  <a:srgbClr val="F92672"/>
                </a:solidFill>
              </a:rPr>
              <a:t>&gt;</a:t>
            </a:r>
            <a:r>
              <a:rPr lang="en" sz="1000">
                <a:solidFill>
                  <a:srgbClr val="333333"/>
                </a:solidFill>
              </a:rPr>
              <a:t> </a:t>
            </a:r>
            <a:r>
              <a:rPr lang="en" sz="1000">
                <a:solidFill>
                  <a:srgbClr val="AE81FF"/>
                </a:solidFill>
              </a:rPr>
              <a:t>0;</a:t>
            </a:r>
            <a:r>
              <a:rPr lang="en" sz="1000">
                <a:solidFill>
                  <a:srgbClr val="F8F8F2"/>
                </a:solidFill>
              </a:rPr>
              <a:t> i</a:t>
            </a:r>
            <a:r>
              <a:rPr lang="en" sz="1000">
                <a:solidFill>
                  <a:srgbClr val="F92672"/>
                </a:solidFill>
              </a:rPr>
              <a:t> /=</a:t>
            </a:r>
            <a:r>
              <a:rPr lang="en" sz="1000">
                <a:solidFill>
                  <a:srgbClr val="AE81FF"/>
                </a:solidFill>
              </a:rPr>
              <a:t> 2</a:t>
            </a:r>
            <a:r>
              <a:rPr lang="en" sz="1000">
                <a:solidFill>
                  <a:srgbClr val="F8F8F2"/>
                </a:solidFill>
              </a:rPr>
              <a:t>)</a:t>
            </a:r>
            <a:r>
              <a:rPr lang="en" sz="1000">
                <a:solidFill>
                  <a:srgbClr val="333333"/>
                </a:solidFill>
              </a:rPr>
              <a:t> </a:t>
            </a:r>
            <a:r>
              <a:rPr lang="en" sz="1000">
                <a:solidFill>
                  <a:srgbClr val="F8F8F2"/>
                </a:solidFill>
              </a:rPr>
              <a:t>{</a:t>
            </a:r>
            <a:endParaRPr sz="1000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000">
                <a:solidFill>
                  <a:srgbClr val="333333"/>
                </a:solidFill>
              </a:rPr>
              <a:t>        </a:t>
            </a:r>
            <a:r>
              <a:rPr lang="en" sz="1000">
                <a:solidFill>
                  <a:srgbClr val="66D9EF"/>
                </a:solidFill>
              </a:rPr>
              <a:t>if</a:t>
            </a:r>
            <a:r>
              <a:rPr lang="en" sz="1000">
                <a:solidFill>
                  <a:srgbClr val="333333"/>
                </a:solidFill>
              </a:rPr>
              <a:t> </a:t>
            </a:r>
            <a:r>
              <a:rPr lang="en" sz="1000">
                <a:solidFill>
                  <a:srgbClr val="F8F8F2"/>
                </a:solidFill>
              </a:rPr>
              <a:t>((exponente</a:t>
            </a:r>
            <a:r>
              <a:rPr lang="en" sz="1000">
                <a:solidFill>
                  <a:srgbClr val="333333"/>
                </a:solidFill>
              </a:rPr>
              <a:t> </a:t>
            </a:r>
            <a:r>
              <a:rPr lang="en" sz="1000">
                <a:solidFill>
                  <a:srgbClr val="F92672"/>
                </a:solidFill>
              </a:rPr>
              <a:t>%</a:t>
            </a:r>
            <a:r>
              <a:rPr lang="en" sz="1000">
                <a:solidFill>
                  <a:srgbClr val="333333"/>
                </a:solidFill>
              </a:rPr>
              <a:t> </a:t>
            </a:r>
            <a:r>
              <a:rPr lang="en" sz="1000">
                <a:solidFill>
                  <a:srgbClr val="AE81FF"/>
                </a:solidFill>
              </a:rPr>
              <a:t>2</a:t>
            </a:r>
            <a:r>
              <a:rPr lang="en" sz="1000">
                <a:solidFill>
                  <a:srgbClr val="F8F8F2"/>
                </a:solidFill>
              </a:rPr>
              <a:t>)</a:t>
            </a:r>
            <a:r>
              <a:rPr lang="en" sz="1000">
                <a:solidFill>
                  <a:srgbClr val="333333"/>
                </a:solidFill>
              </a:rPr>
              <a:t> </a:t>
            </a:r>
            <a:r>
              <a:rPr lang="en" sz="1000">
                <a:solidFill>
                  <a:srgbClr val="F92672"/>
                </a:solidFill>
              </a:rPr>
              <a:t>==</a:t>
            </a:r>
            <a:r>
              <a:rPr lang="en" sz="1000">
                <a:solidFill>
                  <a:srgbClr val="333333"/>
                </a:solidFill>
              </a:rPr>
              <a:t> </a:t>
            </a:r>
            <a:r>
              <a:rPr lang="en" sz="1000">
                <a:solidFill>
                  <a:srgbClr val="AE81FF"/>
                </a:solidFill>
              </a:rPr>
              <a:t>1</a:t>
            </a:r>
            <a:r>
              <a:rPr lang="en" sz="1000">
                <a:solidFill>
                  <a:srgbClr val="F8F8F2"/>
                </a:solidFill>
              </a:rPr>
              <a:t>)</a:t>
            </a:r>
            <a:r>
              <a:rPr lang="en" sz="1000">
                <a:solidFill>
                  <a:srgbClr val="333333"/>
                </a:solidFill>
              </a:rPr>
              <a:t> </a:t>
            </a:r>
            <a:endParaRPr sz="1000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000">
                <a:solidFill>
                  <a:srgbClr val="333333"/>
                </a:solidFill>
              </a:rPr>
              <a:t>            </a:t>
            </a:r>
            <a:r>
              <a:rPr lang="en" sz="1000">
                <a:solidFill>
                  <a:srgbClr val="F8F8F2"/>
                </a:solidFill>
              </a:rPr>
              <a:t>resultado</a:t>
            </a:r>
            <a:r>
              <a:rPr lang="en" sz="1000">
                <a:solidFill>
                  <a:srgbClr val="333333"/>
                </a:solidFill>
              </a:rPr>
              <a:t> </a:t>
            </a:r>
            <a:r>
              <a:rPr lang="en" sz="1000">
                <a:solidFill>
                  <a:srgbClr val="F92672"/>
                </a:solidFill>
              </a:rPr>
              <a:t>*=</a:t>
            </a:r>
            <a:r>
              <a:rPr lang="en" sz="1000">
                <a:solidFill>
                  <a:srgbClr val="333333"/>
                </a:solidFill>
              </a:rPr>
              <a:t> </a:t>
            </a:r>
            <a:r>
              <a:rPr lang="en" sz="1000">
                <a:solidFill>
                  <a:srgbClr val="F8F8F2"/>
                </a:solidFill>
              </a:rPr>
              <a:t>base;</a:t>
            </a:r>
            <a:endParaRPr sz="1000">
              <a:solidFill>
                <a:srgbClr val="F8F8F2"/>
              </a:solidFill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000">
                <a:solidFill>
                  <a:srgbClr val="F8F8F2"/>
                </a:solidFill>
              </a:rPr>
              <a:t>        resultado</a:t>
            </a:r>
            <a:r>
              <a:rPr lang="en" sz="1000">
                <a:solidFill>
                  <a:srgbClr val="333333"/>
                </a:solidFill>
              </a:rPr>
              <a:t> </a:t>
            </a:r>
            <a:r>
              <a:rPr lang="en" sz="1000">
                <a:solidFill>
                  <a:srgbClr val="F92672"/>
                </a:solidFill>
              </a:rPr>
              <a:t>*=</a:t>
            </a:r>
            <a:r>
              <a:rPr lang="en" sz="1000">
                <a:solidFill>
                  <a:srgbClr val="333333"/>
                </a:solidFill>
              </a:rPr>
              <a:t> </a:t>
            </a:r>
            <a:r>
              <a:rPr lang="en" sz="1000">
                <a:solidFill>
                  <a:srgbClr val="F8F8F2"/>
                </a:solidFill>
              </a:rPr>
              <a:t>resultado;</a:t>
            </a:r>
            <a:endParaRPr sz="1000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000">
                <a:solidFill>
                  <a:srgbClr val="333333"/>
                </a:solidFill>
              </a:rPr>
              <a:t>    </a:t>
            </a:r>
            <a:r>
              <a:rPr lang="en" sz="1000">
                <a:solidFill>
                  <a:srgbClr val="F8F8F2"/>
                </a:solidFill>
              </a:rPr>
              <a:t>}</a:t>
            </a:r>
            <a:endParaRPr sz="1000">
              <a:solidFill>
                <a:srgbClr val="F8F8F2"/>
              </a:solidFill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000">
              <a:solidFill>
                <a:srgbClr val="F8F8F2"/>
              </a:solidFill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000">
                <a:solidFill>
                  <a:srgbClr val="333333"/>
                </a:solidFill>
              </a:rPr>
              <a:t>    </a:t>
            </a:r>
            <a:r>
              <a:rPr lang="en" sz="1000">
                <a:solidFill>
                  <a:srgbClr val="66D9EF"/>
                </a:solidFill>
              </a:rPr>
              <a:t>return</a:t>
            </a:r>
            <a:r>
              <a:rPr lang="en" sz="1000">
                <a:solidFill>
                  <a:srgbClr val="333333"/>
                </a:solidFill>
              </a:rPr>
              <a:t> </a:t>
            </a:r>
            <a:r>
              <a:rPr lang="en" sz="1000">
                <a:solidFill>
                  <a:srgbClr val="F8F8F2"/>
                </a:solidFill>
              </a:rPr>
              <a:t>resultado;</a:t>
            </a:r>
            <a:endParaRPr sz="1000">
              <a:solidFill>
                <a:srgbClr val="66D9EF"/>
              </a:solidFill>
            </a:endParaRPr>
          </a:p>
          <a:p>
            <a:pPr marL="0" marR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200" b="0" i="0" u="none" strike="noStrike" cap="non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29" name="Google Shape;529;p57"/>
          <p:cNvSpPr txBox="1"/>
          <p:nvPr/>
        </p:nvSpPr>
        <p:spPr>
          <a:xfrm>
            <a:off x="5422650" y="2575150"/>
            <a:ext cx="3013500" cy="22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A6E22E"/>
                </a:solidFill>
                <a:latin typeface="Arial"/>
                <a:ea typeface="Arial"/>
                <a:cs typeface="Arial"/>
                <a:sym typeface="Arial"/>
              </a:rPr>
              <a:t>potencia</a:t>
            </a:r>
            <a:r>
              <a:rPr lang="en" sz="10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10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base,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exponente)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0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" sz="10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(exponente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==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AE81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10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0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" sz="10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AE81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10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0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" sz="10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else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(exponente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==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AE81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10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0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" sz="10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base;</a:t>
            </a:r>
            <a:endParaRPr sz="10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" sz="10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potencia(base,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exponente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AE81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" sz="10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0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" sz="10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*=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resultado;</a:t>
            </a:r>
            <a:endParaRPr sz="10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" sz="10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((exponente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AE81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" sz="10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==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AE81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10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0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" sz="10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F92672"/>
                </a:solidFill>
                <a:latin typeface="Arial"/>
                <a:ea typeface="Arial"/>
                <a:cs typeface="Arial"/>
                <a:sym typeface="Arial"/>
              </a:rPr>
              <a:t>*=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base;</a:t>
            </a:r>
            <a:endParaRPr sz="10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" sz="1000" b="0" i="0" u="none" strike="noStrike" cap="none">
                <a:solidFill>
                  <a:srgbClr val="66D9EF"/>
                </a:solidFill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lang="e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resultado;</a:t>
            </a:r>
            <a:endParaRPr sz="10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8F8F2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200" b="0" i="0" u="none" strike="noStrike" cap="non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8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EJERCICIO</a:t>
            </a:r>
            <a:endParaRPr/>
          </a:p>
        </p:txBody>
      </p:sp>
      <p:sp>
        <p:nvSpPr>
          <p:cNvPr id="535" name="Google Shape;535;p58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536" name="Google Shape;536;p58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Ejercicio</a:t>
            </a:r>
            <a:endParaRPr/>
          </a:p>
        </p:txBody>
      </p:sp>
      <p:sp>
        <p:nvSpPr>
          <p:cNvPr id="542" name="Google Shape;542;p59"/>
          <p:cNvSpPr txBox="1"/>
          <p:nvPr/>
        </p:nvSpPr>
        <p:spPr>
          <a:xfrm>
            <a:off x="658350" y="971450"/>
            <a:ext cx="7827300" cy="13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Ordenar los siguientes vectores por los métodos mergesort y quicksort (tomando al primer elemento como pivote) respectivamente, indicando cómo quedan en cada paso. </a:t>
            </a:r>
            <a:endParaRPr sz="1800" b="1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aphicFrame>
        <p:nvGraphicFramePr>
          <p:cNvPr id="543" name="Google Shape;543;p59"/>
          <p:cNvGraphicFramePr/>
          <p:nvPr/>
        </p:nvGraphicFramePr>
        <p:xfrm>
          <a:off x="1085738" y="2684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6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15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8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20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4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19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22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3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44" name="Google Shape;544;p59"/>
          <p:cNvGraphicFramePr/>
          <p:nvPr/>
        </p:nvGraphicFramePr>
        <p:xfrm>
          <a:off x="1085750" y="3592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3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22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9" name="Google Shape;549;p60"/>
          <p:cNvGraphicFramePr/>
          <p:nvPr/>
        </p:nvGraphicFramePr>
        <p:xfrm>
          <a:off x="1085725" y="230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7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5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5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5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5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5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5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15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8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20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4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19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22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3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50" name="Google Shape;550;p60"/>
          <p:cNvGraphicFramePr/>
          <p:nvPr/>
        </p:nvGraphicFramePr>
        <p:xfrm>
          <a:off x="508800" y="943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7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0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49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15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8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20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4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51" name="Google Shape;551;p60"/>
          <p:cNvGraphicFramePr/>
          <p:nvPr/>
        </p:nvGraphicFramePr>
        <p:xfrm>
          <a:off x="5272175" y="943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6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19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22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3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52" name="Google Shape;552;p60"/>
          <p:cNvGraphicFramePr/>
          <p:nvPr/>
        </p:nvGraphicFramePr>
        <p:xfrm>
          <a:off x="159425" y="1656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15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8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53" name="Google Shape;553;p60"/>
          <p:cNvGraphicFramePr/>
          <p:nvPr/>
        </p:nvGraphicFramePr>
        <p:xfrm>
          <a:off x="2554475" y="1656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20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4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54" name="Google Shape;554;p60"/>
          <p:cNvGraphicFramePr/>
          <p:nvPr/>
        </p:nvGraphicFramePr>
        <p:xfrm>
          <a:off x="4949525" y="1656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19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22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55" name="Google Shape;555;p60"/>
          <p:cNvGraphicFramePr/>
          <p:nvPr/>
        </p:nvGraphicFramePr>
        <p:xfrm>
          <a:off x="7661525" y="1656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6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3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56" name="Google Shape;556;p60"/>
          <p:cNvGraphicFramePr/>
          <p:nvPr/>
        </p:nvGraphicFramePr>
        <p:xfrm>
          <a:off x="37700" y="2369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6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15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57" name="Google Shape;557;p60"/>
          <p:cNvGraphicFramePr/>
          <p:nvPr/>
        </p:nvGraphicFramePr>
        <p:xfrm>
          <a:off x="1231488" y="2369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6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8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58" name="Google Shape;558;p60"/>
          <p:cNvGraphicFramePr/>
          <p:nvPr/>
        </p:nvGraphicFramePr>
        <p:xfrm>
          <a:off x="2425275" y="2369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6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20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59" name="Google Shape;559;p60"/>
          <p:cNvGraphicFramePr/>
          <p:nvPr/>
        </p:nvGraphicFramePr>
        <p:xfrm>
          <a:off x="3631375" y="2369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6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4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60" name="Google Shape;560;p60"/>
          <p:cNvGraphicFramePr/>
          <p:nvPr/>
        </p:nvGraphicFramePr>
        <p:xfrm>
          <a:off x="4812850" y="2369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6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19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61" name="Google Shape;561;p60"/>
          <p:cNvGraphicFramePr/>
          <p:nvPr/>
        </p:nvGraphicFramePr>
        <p:xfrm>
          <a:off x="6073225" y="2369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6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22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62" name="Google Shape;562;p60"/>
          <p:cNvCxnSpPr/>
          <p:nvPr/>
        </p:nvCxnSpPr>
        <p:spPr>
          <a:xfrm flipH="1">
            <a:off x="2470900" y="733325"/>
            <a:ext cx="2015100" cy="20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3" name="Google Shape;563;p60"/>
          <p:cNvCxnSpPr/>
          <p:nvPr/>
        </p:nvCxnSpPr>
        <p:spPr>
          <a:xfrm>
            <a:off x="4494125" y="741450"/>
            <a:ext cx="1917600" cy="18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4" name="Google Shape;564;p60"/>
          <p:cNvCxnSpPr/>
          <p:nvPr/>
        </p:nvCxnSpPr>
        <p:spPr>
          <a:xfrm flipH="1">
            <a:off x="1146525" y="1432125"/>
            <a:ext cx="1283700" cy="21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5" name="Google Shape;565;p60"/>
          <p:cNvCxnSpPr/>
          <p:nvPr/>
        </p:nvCxnSpPr>
        <p:spPr>
          <a:xfrm>
            <a:off x="2430225" y="1440250"/>
            <a:ext cx="1113300" cy="21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6" name="Google Shape;566;p60"/>
          <p:cNvCxnSpPr/>
          <p:nvPr/>
        </p:nvCxnSpPr>
        <p:spPr>
          <a:xfrm flipH="1">
            <a:off x="5940600" y="1448375"/>
            <a:ext cx="796200" cy="21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7" name="Google Shape;567;p60"/>
          <p:cNvCxnSpPr/>
          <p:nvPr/>
        </p:nvCxnSpPr>
        <p:spPr>
          <a:xfrm>
            <a:off x="6785550" y="1448375"/>
            <a:ext cx="1308300" cy="21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8" name="Google Shape;568;p60"/>
          <p:cNvCxnSpPr/>
          <p:nvPr/>
        </p:nvCxnSpPr>
        <p:spPr>
          <a:xfrm flipH="1">
            <a:off x="528750" y="2163450"/>
            <a:ext cx="642000" cy="20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9" name="Google Shape;569;p60"/>
          <p:cNvCxnSpPr/>
          <p:nvPr/>
        </p:nvCxnSpPr>
        <p:spPr>
          <a:xfrm>
            <a:off x="1187025" y="2163450"/>
            <a:ext cx="536400" cy="21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0" name="Google Shape;570;p60"/>
          <p:cNvCxnSpPr/>
          <p:nvPr/>
        </p:nvCxnSpPr>
        <p:spPr>
          <a:xfrm flipH="1">
            <a:off x="2885250" y="2147200"/>
            <a:ext cx="666300" cy="21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1" name="Google Shape;571;p60"/>
          <p:cNvCxnSpPr/>
          <p:nvPr/>
        </p:nvCxnSpPr>
        <p:spPr>
          <a:xfrm>
            <a:off x="3559675" y="2147200"/>
            <a:ext cx="544500" cy="22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60"/>
          <p:cNvCxnSpPr/>
          <p:nvPr/>
        </p:nvCxnSpPr>
        <p:spPr>
          <a:xfrm flipH="1">
            <a:off x="5322825" y="2163450"/>
            <a:ext cx="633900" cy="19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3" name="Google Shape;573;p60"/>
          <p:cNvCxnSpPr/>
          <p:nvPr/>
        </p:nvCxnSpPr>
        <p:spPr>
          <a:xfrm>
            <a:off x="5964850" y="2155325"/>
            <a:ext cx="617700" cy="20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574" name="Google Shape;574;p60"/>
          <p:cNvGraphicFramePr/>
          <p:nvPr/>
        </p:nvGraphicFramePr>
        <p:xfrm>
          <a:off x="159425" y="308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8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15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75" name="Google Shape;575;p60"/>
          <p:cNvGraphicFramePr/>
          <p:nvPr/>
        </p:nvGraphicFramePr>
        <p:xfrm>
          <a:off x="2482375" y="308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4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20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76" name="Google Shape;576;p60"/>
          <p:cNvGraphicFramePr/>
          <p:nvPr/>
        </p:nvGraphicFramePr>
        <p:xfrm>
          <a:off x="4890700" y="308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19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22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77" name="Google Shape;577;p60"/>
          <p:cNvGraphicFramePr/>
          <p:nvPr/>
        </p:nvGraphicFramePr>
        <p:xfrm>
          <a:off x="7594525" y="308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6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3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78" name="Google Shape;578;p60"/>
          <p:cNvGraphicFramePr/>
          <p:nvPr/>
        </p:nvGraphicFramePr>
        <p:xfrm>
          <a:off x="376800" y="379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7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0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49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4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8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15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20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79" name="Google Shape;579;p60"/>
          <p:cNvGraphicFramePr/>
          <p:nvPr/>
        </p:nvGraphicFramePr>
        <p:xfrm>
          <a:off x="5172675" y="3795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6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3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19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22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80" name="Google Shape;580;p60"/>
          <p:cNvGraphicFramePr/>
          <p:nvPr/>
        </p:nvGraphicFramePr>
        <p:xfrm>
          <a:off x="961850" y="4508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7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5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5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5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5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5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5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3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4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8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15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19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20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22</a:t>
                      </a: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81" name="Google Shape;581;p60"/>
          <p:cNvCxnSpPr/>
          <p:nvPr/>
        </p:nvCxnSpPr>
        <p:spPr>
          <a:xfrm>
            <a:off x="593850" y="2878500"/>
            <a:ext cx="552600" cy="20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2" name="Google Shape;582;p60"/>
          <p:cNvCxnSpPr/>
          <p:nvPr/>
        </p:nvCxnSpPr>
        <p:spPr>
          <a:xfrm rot="10800000" flipH="1">
            <a:off x="1162625" y="2862350"/>
            <a:ext cx="674400" cy="22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3" name="Google Shape;583;p60"/>
          <p:cNvCxnSpPr/>
          <p:nvPr/>
        </p:nvCxnSpPr>
        <p:spPr>
          <a:xfrm>
            <a:off x="3023400" y="2870375"/>
            <a:ext cx="536400" cy="22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" name="Google Shape;584;p60"/>
          <p:cNvCxnSpPr/>
          <p:nvPr/>
        </p:nvCxnSpPr>
        <p:spPr>
          <a:xfrm rot="10800000" flipH="1">
            <a:off x="3535300" y="2862375"/>
            <a:ext cx="601200" cy="23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5" name="Google Shape;585;p60"/>
          <p:cNvCxnSpPr/>
          <p:nvPr/>
        </p:nvCxnSpPr>
        <p:spPr>
          <a:xfrm>
            <a:off x="5379825" y="2862250"/>
            <a:ext cx="528300" cy="22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6" name="Google Shape;586;p60"/>
          <p:cNvCxnSpPr/>
          <p:nvPr/>
        </p:nvCxnSpPr>
        <p:spPr>
          <a:xfrm rot="10800000" flipH="1">
            <a:off x="5891725" y="2862350"/>
            <a:ext cx="585000" cy="22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7" name="Google Shape;587;p60"/>
          <p:cNvCxnSpPr/>
          <p:nvPr/>
        </p:nvCxnSpPr>
        <p:spPr>
          <a:xfrm flipH="1">
            <a:off x="8110075" y="2163450"/>
            <a:ext cx="16200" cy="90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8" name="Google Shape;588;p60"/>
          <p:cNvCxnSpPr/>
          <p:nvPr/>
        </p:nvCxnSpPr>
        <p:spPr>
          <a:xfrm>
            <a:off x="1146375" y="3561050"/>
            <a:ext cx="1186500" cy="25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9" name="Google Shape;589;p60"/>
          <p:cNvCxnSpPr/>
          <p:nvPr/>
        </p:nvCxnSpPr>
        <p:spPr>
          <a:xfrm rot="10800000" flipH="1">
            <a:off x="2348975" y="3585525"/>
            <a:ext cx="1137600" cy="22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0" name="Google Shape;590;p60"/>
          <p:cNvCxnSpPr/>
          <p:nvPr/>
        </p:nvCxnSpPr>
        <p:spPr>
          <a:xfrm>
            <a:off x="5883600" y="3577300"/>
            <a:ext cx="861300" cy="22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1" name="Google Shape;591;p60"/>
          <p:cNvCxnSpPr/>
          <p:nvPr/>
        </p:nvCxnSpPr>
        <p:spPr>
          <a:xfrm rot="10800000" flipH="1">
            <a:off x="6728675" y="3593600"/>
            <a:ext cx="1194600" cy="21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2" name="Google Shape;592;p60"/>
          <p:cNvCxnSpPr/>
          <p:nvPr/>
        </p:nvCxnSpPr>
        <p:spPr>
          <a:xfrm>
            <a:off x="2332725" y="4308600"/>
            <a:ext cx="1901400" cy="21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60"/>
          <p:cNvCxnSpPr/>
          <p:nvPr/>
        </p:nvCxnSpPr>
        <p:spPr>
          <a:xfrm rot="10800000" flipH="1">
            <a:off x="4242225" y="4292400"/>
            <a:ext cx="2023200" cy="21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8" name="Google Shape;598;p61"/>
          <p:cNvGraphicFramePr/>
          <p:nvPr/>
        </p:nvGraphicFramePr>
        <p:xfrm>
          <a:off x="749988" y="176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22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99" name="Google Shape;599;p61"/>
          <p:cNvSpPr/>
          <p:nvPr/>
        </p:nvSpPr>
        <p:spPr>
          <a:xfrm rot="10800000">
            <a:off x="1131393" y="716684"/>
            <a:ext cx="225300" cy="225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145A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61"/>
          <p:cNvSpPr/>
          <p:nvPr/>
        </p:nvSpPr>
        <p:spPr>
          <a:xfrm rot="10800000">
            <a:off x="6176543" y="716535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2C7A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61"/>
          <p:cNvSpPr/>
          <p:nvPr/>
        </p:nvSpPr>
        <p:spPr>
          <a:xfrm rot="10800000">
            <a:off x="6622655" y="716535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602" name="Google Shape;602;p61"/>
          <p:cNvGraphicFramePr/>
          <p:nvPr/>
        </p:nvGraphicFramePr>
        <p:xfrm>
          <a:off x="749988" y="1100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22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03" name="Google Shape;603;p61"/>
          <p:cNvSpPr/>
          <p:nvPr/>
        </p:nvSpPr>
        <p:spPr>
          <a:xfrm rot="10800000">
            <a:off x="1131393" y="1641009"/>
            <a:ext cx="225300" cy="225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145A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61"/>
          <p:cNvSpPr/>
          <p:nvPr/>
        </p:nvSpPr>
        <p:spPr>
          <a:xfrm rot="10800000">
            <a:off x="5099518" y="1597610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2C7A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61"/>
          <p:cNvSpPr/>
          <p:nvPr/>
        </p:nvSpPr>
        <p:spPr>
          <a:xfrm rot="10800000">
            <a:off x="6622655" y="1597610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606" name="Google Shape;606;p61"/>
          <p:cNvGraphicFramePr/>
          <p:nvPr/>
        </p:nvGraphicFramePr>
        <p:xfrm>
          <a:off x="749988" y="2097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22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07" name="Google Shape;607;p61"/>
          <p:cNvSpPr/>
          <p:nvPr/>
        </p:nvSpPr>
        <p:spPr>
          <a:xfrm rot="10800000">
            <a:off x="1131393" y="2638484"/>
            <a:ext cx="225300" cy="225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145A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61"/>
          <p:cNvSpPr/>
          <p:nvPr/>
        </p:nvSpPr>
        <p:spPr>
          <a:xfrm rot="10800000">
            <a:off x="4135693" y="2638335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2C7A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61"/>
          <p:cNvSpPr/>
          <p:nvPr/>
        </p:nvSpPr>
        <p:spPr>
          <a:xfrm rot="10800000">
            <a:off x="6622655" y="2638823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61"/>
          <p:cNvSpPr txBox="1"/>
          <p:nvPr/>
        </p:nvSpPr>
        <p:spPr>
          <a:xfrm>
            <a:off x="6848250" y="4067888"/>
            <a:ext cx="170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Intercambio</a:t>
            </a:r>
            <a:endParaRPr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aphicFrame>
        <p:nvGraphicFramePr>
          <p:cNvPr id="611" name="Google Shape;611;p61"/>
          <p:cNvGraphicFramePr/>
          <p:nvPr/>
        </p:nvGraphicFramePr>
        <p:xfrm>
          <a:off x="749988" y="2956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22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12" name="Google Shape;612;p61"/>
          <p:cNvSpPr/>
          <p:nvPr/>
        </p:nvSpPr>
        <p:spPr>
          <a:xfrm rot="10800000">
            <a:off x="1131393" y="3497784"/>
            <a:ext cx="225300" cy="225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145A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61"/>
          <p:cNvSpPr/>
          <p:nvPr/>
        </p:nvSpPr>
        <p:spPr>
          <a:xfrm rot="10800000">
            <a:off x="3128130" y="3497635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2C7A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61"/>
          <p:cNvSpPr/>
          <p:nvPr/>
        </p:nvSpPr>
        <p:spPr>
          <a:xfrm rot="10800000">
            <a:off x="6622655" y="3497635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615" name="Google Shape;615;p61"/>
          <p:cNvGraphicFramePr/>
          <p:nvPr/>
        </p:nvGraphicFramePr>
        <p:xfrm>
          <a:off x="749988" y="397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22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16" name="Google Shape;616;p61"/>
          <p:cNvSpPr/>
          <p:nvPr/>
        </p:nvSpPr>
        <p:spPr>
          <a:xfrm rot="10800000">
            <a:off x="1095768" y="4544184"/>
            <a:ext cx="225300" cy="225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145A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61"/>
          <p:cNvSpPr/>
          <p:nvPr/>
        </p:nvSpPr>
        <p:spPr>
          <a:xfrm rot="10800000">
            <a:off x="3128130" y="4544035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2C7A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61"/>
          <p:cNvSpPr/>
          <p:nvPr/>
        </p:nvSpPr>
        <p:spPr>
          <a:xfrm rot="10800000">
            <a:off x="5600630" y="4544035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3" name="Google Shape;623;p62"/>
          <p:cNvGraphicFramePr/>
          <p:nvPr/>
        </p:nvGraphicFramePr>
        <p:xfrm>
          <a:off x="749988" y="176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22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24" name="Google Shape;624;p62"/>
          <p:cNvSpPr/>
          <p:nvPr/>
        </p:nvSpPr>
        <p:spPr>
          <a:xfrm rot="10800000">
            <a:off x="1131393" y="716684"/>
            <a:ext cx="225300" cy="225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145A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62"/>
          <p:cNvSpPr/>
          <p:nvPr/>
        </p:nvSpPr>
        <p:spPr>
          <a:xfrm rot="10800000">
            <a:off x="2130018" y="716535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2C7A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62"/>
          <p:cNvSpPr/>
          <p:nvPr/>
        </p:nvSpPr>
        <p:spPr>
          <a:xfrm rot="10800000">
            <a:off x="5614955" y="716535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627" name="Google Shape;627;p62"/>
          <p:cNvGraphicFramePr/>
          <p:nvPr/>
        </p:nvGraphicFramePr>
        <p:xfrm>
          <a:off x="749988" y="1100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22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28" name="Google Shape;628;p62"/>
          <p:cNvSpPr/>
          <p:nvPr/>
        </p:nvSpPr>
        <p:spPr>
          <a:xfrm rot="10800000">
            <a:off x="1131393" y="1641009"/>
            <a:ext cx="225300" cy="225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145A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62"/>
          <p:cNvSpPr/>
          <p:nvPr/>
        </p:nvSpPr>
        <p:spPr>
          <a:xfrm rot="10800000">
            <a:off x="2130018" y="1640860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2C7A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62"/>
          <p:cNvSpPr/>
          <p:nvPr/>
        </p:nvSpPr>
        <p:spPr>
          <a:xfrm rot="10800000">
            <a:off x="4608630" y="1640860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631" name="Google Shape;631;p62"/>
          <p:cNvGraphicFramePr/>
          <p:nvPr/>
        </p:nvGraphicFramePr>
        <p:xfrm>
          <a:off x="749988" y="2097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22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32" name="Google Shape;632;p62"/>
          <p:cNvSpPr/>
          <p:nvPr/>
        </p:nvSpPr>
        <p:spPr>
          <a:xfrm rot="10800000">
            <a:off x="4135843" y="2663222"/>
            <a:ext cx="225300" cy="225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145A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62"/>
          <p:cNvSpPr/>
          <p:nvPr/>
        </p:nvSpPr>
        <p:spPr>
          <a:xfrm rot="10800000">
            <a:off x="3851018" y="2663060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2C7A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62"/>
          <p:cNvSpPr/>
          <p:nvPr/>
        </p:nvSpPr>
        <p:spPr>
          <a:xfrm rot="10800000">
            <a:off x="4459205" y="2663073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62"/>
          <p:cNvSpPr txBox="1"/>
          <p:nvPr/>
        </p:nvSpPr>
        <p:spPr>
          <a:xfrm>
            <a:off x="6848325" y="1148913"/>
            <a:ext cx="170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Intercambio</a:t>
            </a:r>
            <a:endParaRPr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aphicFrame>
        <p:nvGraphicFramePr>
          <p:cNvPr id="636" name="Google Shape;636;p62"/>
          <p:cNvGraphicFramePr/>
          <p:nvPr/>
        </p:nvGraphicFramePr>
        <p:xfrm>
          <a:off x="749988" y="2956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22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37" name="Google Shape;637;p62"/>
          <p:cNvSpPr/>
          <p:nvPr/>
        </p:nvSpPr>
        <p:spPr>
          <a:xfrm rot="10800000">
            <a:off x="1156643" y="3497784"/>
            <a:ext cx="225300" cy="225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145A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62"/>
          <p:cNvSpPr/>
          <p:nvPr/>
        </p:nvSpPr>
        <p:spPr>
          <a:xfrm rot="10800000">
            <a:off x="3160630" y="3497635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2C7A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62"/>
          <p:cNvSpPr/>
          <p:nvPr/>
        </p:nvSpPr>
        <p:spPr>
          <a:xfrm rot="10800000">
            <a:off x="3625430" y="3497635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640" name="Google Shape;640;p62"/>
          <p:cNvGraphicFramePr/>
          <p:nvPr/>
        </p:nvGraphicFramePr>
        <p:xfrm>
          <a:off x="749988" y="397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22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41" name="Google Shape;641;p62"/>
          <p:cNvSpPr/>
          <p:nvPr/>
        </p:nvSpPr>
        <p:spPr>
          <a:xfrm rot="10800000">
            <a:off x="1095768" y="4544184"/>
            <a:ext cx="225300" cy="225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145A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62"/>
          <p:cNvSpPr/>
          <p:nvPr/>
        </p:nvSpPr>
        <p:spPr>
          <a:xfrm rot="10800000">
            <a:off x="2130030" y="4544035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2C7A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62"/>
          <p:cNvSpPr/>
          <p:nvPr/>
        </p:nvSpPr>
        <p:spPr>
          <a:xfrm rot="10800000">
            <a:off x="2642230" y="4544035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62"/>
          <p:cNvSpPr txBox="1"/>
          <p:nvPr/>
        </p:nvSpPr>
        <p:spPr>
          <a:xfrm>
            <a:off x="6805700" y="2146388"/>
            <a:ext cx="170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Posiciono pivote</a:t>
            </a:r>
            <a:endParaRPr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9" name="Google Shape;649;p63"/>
          <p:cNvGraphicFramePr/>
          <p:nvPr/>
        </p:nvGraphicFramePr>
        <p:xfrm>
          <a:off x="749988" y="176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22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50" name="Google Shape;650;p63"/>
          <p:cNvSpPr/>
          <p:nvPr/>
        </p:nvSpPr>
        <p:spPr>
          <a:xfrm rot="10800000">
            <a:off x="749993" y="716684"/>
            <a:ext cx="225300" cy="225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145A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63"/>
          <p:cNvSpPr/>
          <p:nvPr/>
        </p:nvSpPr>
        <p:spPr>
          <a:xfrm rot="10800000">
            <a:off x="1156343" y="716535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2C7A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63"/>
          <p:cNvSpPr/>
          <p:nvPr/>
        </p:nvSpPr>
        <p:spPr>
          <a:xfrm rot="10800000">
            <a:off x="1563005" y="716535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653" name="Google Shape;653;p63"/>
          <p:cNvGraphicFramePr/>
          <p:nvPr/>
        </p:nvGraphicFramePr>
        <p:xfrm>
          <a:off x="749988" y="1100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22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54" name="Google Shape;654;p63"/>
          <p:cNvSpPr/>
          <p:nvPr/>
        </p:nvSpPr>
        <p:spPr>
          <a:xfrm rot="10800000">
            <a:off x="2073943" y="1641009"/>
            <a:ext cx="225300" cy="225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145A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63"/>
          <p:cNvSpPr/>
          <p:nvPr/>
        </p:nvSpPr>
        <p:spPr>
          <a:xfrm rot="10800000">
            <a:off x="3091868" y="1640860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2C7A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63"/>
          <p:cNvSpPr/>
          <p:nvPr/>
        </p:nvSpPr>
        <p:spPr>
          <a:xfrm rot="10800000">
            <a:off x="3412905" y="1640860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657" name="Google Shape;657;p63"/>
          <p:cNvGraphicFramePr/>
          <p:nvPr/>
        </p:nvGraphicFramePr>
        <p:xfrm>
          <a:off x="749988" y="2097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22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58" name="Google Shape;658;p63"/>
          <p:cNvSpPr/>
          <p:nvPr/>
        </p:nvSpPr>
        <p:spPr>
          <a:xfrm rot="10800000">
            <a:off x="1848643" y="2595084"/>
            <a:ext cx="225300" cy="225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145A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63"/>
          <p:cNvSpPr/>
          <p:nvPr/>
        </p:nvSpPr>
        <p:spPr>
          <a:xfrm rot="10800000">
            <a:off x="2149480" y="2594923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2C7A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63"/>
          <p:cNvSpPr/>
          <p:nvPr/>
        </p:nvSpPr>
        <p:spPr>
          <a:xfrm rot="10800000">
            <a:off x="2450605" y="2594923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661" name="Google Shape;661;p63"/>
          <p:cNvGraphicFramePr/>
          <p:nvPr/>
        </p:nvGraphicFramePr>
        <p:xfrm>
          <a:off x="749988" y="2956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22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2" name="Google Shape;662;p63"/>
          <p:cNvSpPr/>
          <p:nvPr/>
        </p:nvSpPr>
        <p:spPr>
          <a:xfrm rot="10800000">
            <a:off x="2919893" y="3453834"/>
            <a:ext cx="225300" cy="225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145A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63"/>
          <p:cNvSpPr/>
          <p:nvPr/>
        </p:nvSpPr>
        <p:spPr>
          <a:xfrm rot="10800000">
            <a:off x="3187305" y="3453685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2C7A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63"/>
          <p:cNvSpPr/>
          <p:nvPr/>
        </p:nvSpPr>
        <p:spPr>
          <a:xfrm rot="10800000">
            <a:off x="3455005" y="3453685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665" name="Google Shape;665;p63"/>
          <p:cNvGraphicFramePr/>
          <p:nvPr/>
        </p:nvGraphicFramePr>
        <p:xfrm>
          <a:off x="749988" y="397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22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6" name="Google Shape;666;p63"/>
          <p:cNvSpPr/>
          <p:nvPr/>
        </p:nvSpPr>
        <p:spPr>
          <a:xfrm rot="10800000">
            <a:off x="4996118" y="4511684"/>
            <a:ext cx="225300" cy="225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145A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63"/>
          <p:cNvSpPr/>
          <p:nvPr/>
        </p:nvSpPr>
        <p:spPr>
          <a:xfrm rot="10800000">
            <a:off x="6188380" y="4511535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2C7A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63"/>
          <p:cNvSpPr/>
          <p:nvPr/>
        </p:nvSpPr>
        <p:spPr>
          <a:xfrm rot="10800000">
            <a:off x="6590405" y="4511535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63"/>
          <p:cNvSpPr txBox="1"/>
          <p:nvPr/>
        </p:nvSpPr>
        <p:spPr>
          <a:xfrm>
            <a:off x="6781325" y="224575"/>
            <a:ext cx="170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Posiciono pivote</a:t>
            </a:r>
            <a:endParaRPr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70" name="Google Shape;670;p63"/>
          <p:cNvSpPr txBox="1"/>
          <p:nvPr/>
        </p:nvSpPr>
        <p:spPr>
          <a:xfrm>
            <a:off x="6781325" y="2146375"/>
            <a:ext cx="170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Posiciono pivote</a:t>
            </a:r>
            <a:endParaRPr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71" name="Google Shape;671;p63"/>
          <p:cNvSpPr txBox="1"/>
          <p:nvPr/>
        </p:nvSpPr>
        <p:spPr>
          <a:xfrm>
            <a:off x="6816000" y="3005138"/>
            <a:ext cx="170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Posiciono pivote</a:t>
            </a:r>
            <a:endParaRPr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6" name="Google Shape;676;p64"/>
          <p:cNvGraphicFramePr/>
          <p:nvPr/>
        </p:nvGraphicFramePr>
        <p:xfrm>
          <a:off x="587488" y="1695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22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45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77" name="Google Shape;677;p64"/>
          <p:cNvSpPr/>
          <p:nvPr/>
        </p:nvSpPr>
        <p:spPr>
          <a:xfrm rot="10800000">
            <a:off x="5800493" y="2236484"/>
            <a:ext cx="225300" cy="225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145A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64"/>
          <p:cNvSpPr/>
          <p:nvPr/>
        </p:nvSpPr>
        <p:spPr>
          <a:xfrm rot="10800000">
            <a:off x="6074630" y="2236335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2C7A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64"/>
          <p:cNvSpPr/>
          <p:nvPr/>
        </p:nvSpPr>
        <p:spPr>
          <a:xfrm rot="10800000">
            <a:off x="6349055" y="2236335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64"/>
          <p:cNvSpPr txBox="1"/>
          <p:nvPr/>
        </p:nvSpPr>
        <p:spPr>
          <a:xfrm>
            <a:off x="6653500" y="1744200"/>
            <a:ext cx="170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Posiciono pivote</a:t>
            </a:r>
            <a:endParaRPr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aphicFrame>
        <p:nvGraphicFramePr>
          <p:cNvPr id="681" name="Google Shape;681;p64"/>
          <p:cNvGraphicFramePr/>
          <p:nvPr/>
        </p:nvGraphicFramePr>
        <p:xfrm>
          <a:off x="587488" y="2839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22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82" name="Google Shape;682;p64"/>
          <p:cNvGraphicFramePr/>
          <p:nvPr/>
        </p:nvGraphicFramePr>
        <p:xfrm>
          <a:off x="587488" y="379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22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83" name="Google Shape;683;p64"/>
          <p:cNvSpPr/>
          <p:nvPr/>
        </p:nvSpPr>
        <p:spPr>
          <a:xfrm rot="10800000">
            <a:off x="4833618" y="920159"/>
            <a:ext cx="225300" cy="225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145A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64"/>
          <p:cNvSpPr/>
          <p:nvPr/>
        </p:nvSpPr>
        <p:spPr>
          <a:xfrm rot="10800000">
            <a:off x="5058930" y="920010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2C7A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64"/>
          <p:cNvSpPr/>
          <p:nvPr/>
        </p:nvSpPr>
        <p:spPr>
          <a:xfrm rot="10800000">
            <a:off x="6427905" y="920010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64"/>
          <p:cNvSpPr txBox="1"/>
          <p:nvPr/>
        </p:nvSpPr>
        <p:spPr>
          <a:xfrm>
            <a:off x="6749025" y="2887938"/>
            <a:ext cx="170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Posiciono pivote</a:t>
            </a:r>
            <a:endParaRPr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aphicFrame>
        <p:nvGraphicFramePr>
          <p:cNvPr id="687" name="Google Shape;687;p64"/>
          <p:cNvGraphicFramePr/>
          <p:nvPr/>
        </p:nvGraphicFramePr>
        <p:xfrm>
          <a:off x="553013" y="3983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{8A948ABC-0220-4F0B-9698-7288B4DB808F}</a:tableStyleId>
              </a:tblPr>
              <a:tblGrid>
                <a:gridCol w="99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22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35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88" name="Google Shape;688;p64"/>
          <p:cNvSpPr txBox="1"/>
          <p:nvPr/>
        </p:nvSpPr>
        <p:spPr>
          <a:xfrm>
            <a:off x="6749025" y="4031688"/>
            <a:ext cx="170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Vector ordenado</a:t>
            </a:r>
            <a:endParaRPr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89" name="Google Shape;689;p64"/>
          <p:cNvSpPr/>
          <p:nvPr/>
        </p:nvSpPr>
        <p:spPr>
          <a:xfrm rot="10800000">
            <a:off x="4685293" y="3412709"/>
            <a:ext cx="225300" cy="225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145A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64"/>
          <p:cNvSpPr/>
          <p:nvPr/>
        </p:nvSpPr>
        <p:spPr>
          <a:xfrm rot="10800000">
            <a:off x="4959430" y="3412560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2C7A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64"/>
          <p:cNvSpPr/>
          <p:nvPr/>
        </p:nvSpPr>
        <p:spPr>
          <a:xfrm rot="10800000">
            <a:off x="5233855" y="3412560"/>
            <a:ext cx="225600" cy="225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Google Shape;159;p29"/>
          <p:cNvCxnSpPr/>
          <p:nvPr/>
        </p:nvCxnSpPr>
        <p:spPr>
          <a:xfrm>
            <a:off x="3888000" y="938525"/>
            <a:ext cx="1368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0" name="Google Shape;160;p29"/>
          <p:cNvSpPr txBox="1">
            <a:spLocks noGrp="1"/>
          </p:cNvSpPr>
          <p:nvPr>
            <p:ph type="ctrTitle" idx="2"/>
          </p:nvPr>
        </p:nvSpPr>
        <p:spPr>
          <a:xfrm>
            <a:off x="1964850" y="426925"/>
            <a:ext cx="52143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DEFINICIÓN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1" name="Google Shape;161;p29"/>
          <p:cNvSpPr txBox="1">
            <a:spLocks noGrp="1"/>
          </p:cNvSpPr>
          <p:nvPr>
            <p:ph type="subTitle" idx="1"/>
          </p:nvPr>
        </p:nvSpPr>
        <p:spPr>
          <a:xfrm>
            <a:off x="1683750" y="1432600"/>
            <a:ext cx="5776500" cy="29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800"/>
              <a:t>Si el tamaño del problema a tratar es N &gt; L, siendo L un valor arbitrario, se debe dividir el problema en m subproblemas no solapados y que tengan la misma estructura que el problema original. Luego, a cada uno de esos m subproblemas se los dividirá nuevamente hasta que cada uno alcance un tamaño L o menor, los cuales se resolverán por cualquier otro método.</a:t>
            </a:r>
            <a:endParaRPr sz="180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800"/>
              <a:t>Por último, la solución del problema original se obtiene por combinación de las m soluciones obtenidas de los subproblemas en que se lo había dividido.</a:t>
            </a:r>
            <a:endParaRPr sz="180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65"/>
          <p:cNvSpPr txBox="1">
            <a:spLocks noGrp="1"/>
          </p:cNvSpPr>
          <p:nvPr>
            <p:ph type="ctrTitle" idx="4294967295"/>
          </p:nvPr>
        </p:nvSpPr>
        <p:spPr>
          <a:xfrm flipH="1">
            <a:off x="3318900" y="2246700"/>
            <a:ext cx="25062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</a:pPr>
            <a:r>
              <a:rPr lang="en" sz="28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¿CONSULTAS?</a:t>
            </a:r>
            <a:endParaRPr sz="2800" b="1" i="0" u="none" strike="noStrike" cap="none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/>
        </p:nvSpPr>
        <p:spPr>
          <a:xfrm>
            <a:off x="3574597" y="166725"/>
            <a:ext cx="1722900" cy="534600"/>
          </a:xfrm>
          <a:prstGeom prst="rect">
            <a:avLst/>
          </a:prstGeom>
          <a:noFill/>
          <a:ln w="3810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Problema inicial</a:t>
            </a:r>
            <a:endParaRPr sz="1400" b="0" i="0" u="none" strike="noStrike" cap="non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67" name="Google Shape;167;p30"/>
          <p:cNvSpPr txBox="1"/>
          <p:nvPr/>
        </p:nvSpPr>
        <p:spPr>
          <a:xfrm>
            <a:off x="1771024" y="1407940"/>
            <a:ext cx="1722900" cy="534600"/>
          </a:xfrm>
          <a:prstGeom prst="rect">
            <a:avLst/>
          </a:prstGeom>
          <a:noFill/>
          <a:ln w="3810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Subproblema 1</a:t>
            </a:r>
            <a:endParaRPr sz="1400" b="0" i="0" u="none" strike="noStrike" cap="non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168" name="Google Shape;168;p30"/>
          <p:cNvCxnSpPr>
            <a:stCxn id="166" idx="2"/>
            <a:endCxn id="167" idx="0"/>
          </p:cNvCxnSpPr>
          <p:nvPr/>
        </p:nvCxnSpPr>
        <p:spPr>
          <a:xfrm flipH="1">
            <a:off x="2632447" y="701325"/>
            <a:ext cx="1803600" cy="7065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9" name="Google Shape;169;p30"/>
          <p:cNvSpPr txBox="1"/>
          <p:nvPr/>
        </p:nvSpPr>
        <p:spPr>
          <a:xfrm>
            <a:off x="3967337" y="1407940"/>
            <a:ext cx="1722900" cy="534600"/>
          </a:xfrm>
          <a:prstGeom prst="rect">
            <a:avLst/>
          </a:prstGeom>
          <a:noFill/>
          <a:ln w="3810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Subproblema 2</a:t>
            </a:r>
            <a:endParaRPr sz="1400" b="0" i="0" u="none" strike="noStrike" cap="non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170" name="Google Shape;170;p30"/>
          <p:cNvCxnSpPr>
            <a:stCxn id="166" idx="2"/>
            <a:endCxn id="169" idx="0"/>
          </p:cNvCxnSpPr>
          <p:nvPr/>
        </p:nvCxnSpPr>
        <p:spPr>
          <a:xfrm>
            <a:off x="4436047" y="701325"/>
            <a:ext cx="392700" cy="7065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1" name="Google Shape;171;p30"/>
          <p:cNvSpPr txBox="1"/>
          <p:nvPr/>
        </p:nvSpPr>
        <p:spPr>
          <a:xfrm>
            <a:off x="6585249" y="1407940"/>
            <a:ext cx="1722900" cy="534600"/>
          </a:xfrm>
          <a:prstGeom prst="rect">
            <a:avLst/>
          </a:prstGeom>
          <a:noFill/>
          <a:ln w="3810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Subproblema m</a:t>
            </a:r>
            <a:endParaRPr sz="1400" b="0" i="0" u="none" strike="noStrike" cap="non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172" name="Google Shape;172;p30"/>
          <p:cNvCxnSpPr>
            <a:stCxn id="166" idx="2"/>
            <a:endCxn id="171" idx="0"/>
          </p:cNvCxnSpPr>
          <p:nvPr/>
        </p:nvCxnSpPr>
        <p:spPr>
          <a:xfrm>
            <a:off x="4436047" y="701325"/>
            <a:ext cx="3010800" cy="7065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3" name="Google Shape;173;p30"/>
          <p:cNvSpPr txBox="1"/>
          <p:nvPr/>
        </p:nvSpPr>
        <p:spPr>
          <a:xfrm>
            <a:off x="5914847" y="1266626"/>
            <a:ext cx="5385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" sz="2900" b="1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...</a:t>
            </a:r>
            <a:endParaRPr sz="2900" b="1" i="0" u="none" strike="noStrike" cap="none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74" name="Google Shape;174;p30"/>
          <p:cNvSpPr txBox="1"/>
          <p:nvPr/>
        </p:nvSpPr>
        <p:spPr>
          <a:xfrm>
            <a:off x="305888" y="2913419"/>
            <a:ext cx="957000" cy="309900"/>
          </a:xfrm>
          <a:prstGeom prst="rect">
            <a:avLst/>
          </a:prstGeom>
          <a:noFill/>
          <a:ln w="3810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1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Subproblema 1.1</a:t>
            </a:r>
            <a:endParaRPr sz="700" b="0" i="0" u="none" strike="noStrike" cap="non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175" name="Google Shape;175;p30"/>
          <p:cNvCxnSpPr>
            <a:stCxn id="167" idx="2"/>
            <a:endCxn id="174" idx="0"/>
          </p:cNvCxnSpPr>
          <p:nvPr/>
        </p:nvCxnSpPr>
        <p:spPr>
          <a:xfrm flipH="1">
            <a:off x="784474" y="1942540"/>
            <a:ext cx="1848000" cy="970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6" name="Google Shape;176;p30"/>
          <p:cNvCxnSpPr>
            <a:stCxn id="167" idx="2"/>
            <a:endCxn id="177" idx="0"/>
          </p:cNvCxnSpPr>
          <p:nvPr/>
        </p:nvCxnSpPr>
        <p:spPr>
          <a:xfrm flipH="1">
            <a:off x="1872874" y="1942540"/>
            <a:ext cx="759600" cy="9765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8" name="Google Shape;178;p30"/>
          <p:cNvCxnSpPr>
            <a:stCxn id="167" idx="2"/>
            <a:endCxn id="179" idx="0"/>
          </p:cNvCxnSpPr>
          <p:nvPr/>
        </p:nvCxnSpPr>
        <p:spPr>
          <a:xfrm>
            <a:off x="2632474" y="1942540"/>
            <a:ext cx="571200" cy="970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0" name="Google Shape;180;p30"/>
          <p:cNvSpPr txBox="1"/>
          <p:nvPr/>
        </p:nvSpPr>
        <p:spPr>
          <a:xfrm>
            <a:off x="2351389" y="2761909"/>
            <a:ext cx="4116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...</a:t>
            </a:r>
            <a:endParaRPr sz="2100" b="1" i="0" u="none" strike="noStrike" cap="none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77" name="Google Shape;177;p30"/>
          <p:cNvSpPr txBox="1"/>
          <p:nvPr/>
        </p:nvSpPr>
        <p:spPr>
          <a:xfrm>
            <a:off x="1394406" y="2919174"/>
            <a:ext cx="957000" cy="309900"/>
          </a:xfrm>
          <a:prstGeom prst="rect">
            <a:avLst/>
          </a:prstGeom>
          <a:noFill/>
          <a:ln w="3810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1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Subproblema 1.2</a:t>
            </a:r>
            <a:endParaRPr sz="700" b="0" i="0" u="none" strike="noStrike" cap="non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9" name="Google Shape;179;p30"/>
          <p:cNvSpPr txBox="1"/>
          <p:nvPr/>
        </p:nvSpPr>
        <p:spPr>
          <a:xfrm>
            <a:off x="2725092" y="2913419"/>
            <a:ext cx="957000" cy="309900"/>
          </a:xfrm>
          <a:prstGeom prst="rect">
            <a:avLst/>
          </a:prstGeom>
          <a:noFill/>
          <a:ln w="3810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1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Subproblema 1.m</a:t>
            </a:r>
            <a:endParaRPr sz="700" b="0" i="0" u="none" strike="noStrike" cap="non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81" name="Google Shape;181;p30"/>
          <p:cNvSpPr txBox="1"/>
          <p:nvPr/>
        </p:nvSpPr>
        <p:spPr>
          <a:xfrm>
            <a:off x="4939719" y="2798455"/>
            <a:ext cx="4116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...</a:t>
            </a:r>
            <a:endParaRPr sz="2100" b="1" i="0" u="none" strike="noStrike" cap="none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82" name="Google Shape;182;p30"/>
          <p:cNvSpPr txBox="1"/>
          <p:nvPr/>
        </p:nvSpPr>
        <p:spPr>
          <a:xfrm>
            <a:off x="3948107" y="2913419"/>
            <a:ext cx="957000" cy="309900"/>
          </a:xfrm>
          <a:prstGeom prst="rect">
            <a:avLst/>
          </a:prstGeom>
          <a:noFill/>
          <a:ln w="3810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1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Subproblema</a:t>
            </a:r>
            <a:endParaRPr sz="800" b="1" i="0" u="none" strike="noStrike" cap="none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1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2.1</a:t>
            </a:r>
            <a:endParaRPr sz="800" b="1" i="0" u="none" strike="noStrike" cap="none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83" name="Google Shape;183;p30"/>
          <p:cNvSpPr txBox="1"/>
          <p:nvPr/>
        </p:nvSpPr>
        <p:spPr>
          <a:xfrm>
            <a:off x="5305197" y="2913407"/>
            <a:ext cx="957000" cy="309900"/>
          </a:xfrm>
          <a:prstGeom prst="rect">
            <a:avLst/>
          </a:prstGeom>
          <a:noFill/>
          <a:ln w="3810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1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Subproblema 2.m</a:t>
            </a:r>
            <a:endParaRPr sz="700" b="0" i="0" u="none" strike="noStrike" cap="non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84" name="Google Shape;184;p30"/>
          <p:cNvSpPr txBox="1"/>
          <p:nvPr/>
        </p:nvSpPr>
        <p:spPr>
          <a:xfrm>
            <a:off x="7351119" y="2804210"/>
            <a:ext cx="4116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...</a:t>
            </a:r>
            <a:endParaRPr sz="2100" b="1" i="0" u="none" strike="noStrike" cap="none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85" name="Google Shape;185;p30"/>
          <p:cNvSpPr txBox="1"/>
          <p:nvPr/>
        </p:nvSpPr>
        <p:spPr>
          <a:xfrm>
            <a:off x="6394136" y="2919162"/>
            <a:ext cx="957000" cy="309900"/>
          </a:xfrm>
          <a:prstGeom prst="rect">
            <a:avLst/>
          </a:prstGeom>
          <a:noFill/>
          <a:ln w="3810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1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Subproblema</a:t>
            </a:r>
            <a:endParaRPr sz="800" b="1" i="0" u="none" strike="noStrike" cap="none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1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m.1</a:t>
            </a:r>
            <a:endParaRPr sz="800" b="1" i="0" u="none" strike="noStrike" cap="none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86" name="Google Shape;186;p30"/>
          <p:cNvSpPr txBox="1"/>
          <p:nvPr/>
        </p:nvSpPr>
        <p:spPr>
          <a:xfrm>
            <a:off x="7716598" y="2919162"/>
            <a:ext cx="957000" cy="309900"/>
          </a:xfrm>
          <a:prstGeom prst="rect">
            <a:avLst/>
          </a:prstGeom>
          <a:noFill/>
          <a:ln w="3810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1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Subproblema m.m</a:t>
            </a:r>
            <a:endParaRPr sz="700" b="0" i="0" u="none" strike="noStrike" cap="non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187" name="Google Shape;187;p30"/>
          <p:cNvCxnSpPr>
            <a:stCxn id="169" idx="2"/>
            <a:endCxn id="182" idx="0"/>
          </p:cNvCxnSpPr>
          <p:nvPr/>
        </p:nvCxnSpPr>
        <p:spPr>
          <a:xfrm flipH="1">
            <a:off x="4426487" y="1942540"/>
            <a:ext cx="402300" cy="970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8" name="Google Shape;188;p30"/>
          <p:cNvCxnSpPr>
            <a:stCxn id="169" idx="2"/>
            <a:endCxn id="183" idx="0"/>
          </p:cNvCxnSpPr>
          <p:nvPr/>
        </p:nvCxnSpPr>
        <p:spPr>
          <a:xfrm>
            <a:off x="4828787" y="1942540"/>
            <a:ext cx="954900" cy="970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9" name="Google Shape;189;p30"/>
          <p:cNvCxnSpPr>
            <a:stCxn id="171" idx="2"/>
            <a:endCxn id="185" idx="0"/>
          </p:cNvCxnSpPr>
          <p:nvPr/>
        </p:nvCxnSpPr>
        <p:spPr>
          <a:xfrm flipH="1">
            <a:off x="6872499" y="1942540"/>
            <a:ext cx="574200" cy="9765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0" name="Google Shape;190;p30"/>
          <p:cNvCxnSpPr>
            <a:stCxn id="171" idx="2"/>
            <a:endCxn id="186" idx="0"/>
          </p:cNvCxnSpPr>
          <p:nvPr/>
        </p:nvCxnSpPr>
        <p:spPr>
          <a:xfrm>
            <a:off x="7446699" y="1942540"/>
            <a:ext cx="748500" cy="9765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1" name="Google Shape;191;p30"/>
          <p:cNvSpPr/>
          <p:nvPr/>
        </p:nvSpPr>
        <p:spPr>
          <a:xfrm rot="5400000">
            <a:off x="1863060" y="1803797"/>
            <a:ext cx="298500" cy="34131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0"/>
          <p:cNvSpPr/>
          <p:nvPr/>
        </p:nvSpPr>
        <p:spPr>
          <a:xfrm rot="5400000">
            <a:off x="4951181" y="2348147"/>
            <a:ext cx="298500" cy="23244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0"/>
          <p:cNvSpPr/>
          <p:nvPr/>
        </p:nvSpPr>
        <p:spPr>
          <a:xfrm rot="5400000">
            <a:off x="7383712" y="2430497"/>
            <a:ext cx="298500" cy="21597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0"/>
          <p:cNvSpPr txBox="1"/>
          <p:nvPr/>
        </p:nvSpPr>
        <p:spPr>
          <a:xfrm>
            <a:off x="1248650" y="3730850"/>
            <a:ext cx="1527300" cy="402600"/>
          </a:xfrm>
          <a:prstGeom prst="rect">
            <a:avLst/>
          </a:prstGeom>
          <a:noFill/>
          <a:ln w="3810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Solucion 1</a:t>
            </a:r>
            <a:endParaRPr sz="1400" b="0" i="0" u="none" strike="noStrike" cap="non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95" name="Google Shape;195;p30"/>
          <p:cNvSpPr txBox="1"/>
          <p:nvPr/>
        </p:nvSpPr>
        <p:spPr>
          <a:xfrm>
            <a:off x="4196851" y="3730850"/>
            <a:ext cx="1527300" cy="402600"/>
          </a:xfrm>
          <a:prstGeom prst="rect">
            <a:avLst/>
          </a:prstGeom>
          <a:noFill/>
          <a:ln w="3810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Solucion 2</a:t>
            </a:r>
            <a:endParaRPr sz="1400" b="0" i="0" u="none" strike="noStrike" cap="non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96" name="Google Shape;196;p30"/>
          <p:cNvSpPr txBox="1"/>
          <p:nvPr/>
        </p:nvSpPr>
        <p:spPr>
          <a:xfrm>
            <a:off x="6769305" y="3730850"/>
            <a:ext cx="1527300" cy="402600"/>
          </a:xfrm>
          <a:prstGeom prst="rect">
            <a:avLst/>
          </a:prstGeom>
          <a:noFill/>
          <a:ln w="3810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Solucion </a:t>
            </a:r>
            <a:r>
              <a:rPr lang="en" sz="15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m</a:t>
            </a:r>
            <a:endParaRPr sz="1400" b="0" i="0" u="none" strike="noStrike" cap="non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97" name="Google Shape;197;p30"/>
          <p:cNvSpPr txBox="1"/>
          <p:nvPr/>
        </p:nvSpPr>
        <p:spPr>
          <a:xfrm>
            <a:off x="3565147" y="4442175"/>
            <a:ext cx="1722900" cy="534600"/>
          </a:xfrm>
          <a:prstGeom prst="rect">
            <a:avLst/>
          </a:prstGeom>
          <a:noFill/>
          <a:ln w="3810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Solución del problema inicial</a:t>
            </a:r>
            <a:endParaRPr sz="1400" b="0" i="0" u="none" strike="noStrike" cap="non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198" name="Google Shape;198;p30"/>
          <p:cNvCxnSpPr>
            <a:stCxn id="194" idx="2"/>
            <a:endCxn id="197" idx="0"/>
          </p:cNvCxnSpPr>
          <p:nvPr/>
        </p:nvCxnSpPr>
        <p:spPr>
          <a:xfrm>
            <a:off x="2012300" y="4133450"/>
            <a:ext cx="2414400" cy="3087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9" name="Google Shape;199;p30"/>
          <p:cNvCxnSpPr>
            <a:stCxn id="196" idx="2"/>
            <a:endCxn id="197" idx="0"/>
          </p:cNvCxnSpPr>
          <p:nvPr/>
        </p:nvCxnSpPr>
        <p:spPr>
          <a:xfrm flipH="1">
            <a:off x="4426455" y="4133450"/>
            <a:ext cx="3106500" cy="3087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0" name="Google Shape;200;p30"/>
          <p:cNvCxnSpPr>
            <a:stCxn id="195" idx="2"/>
            <a:endCxn id="197" idx="0"/>
          </p:cNvCxnSpPr>
          <p:nvPr/>
        </p:nvCxnSpPr>
        <p:spPr>
          <a:xfrm flipH="1">
            <a:off x="4426501" y="4133450"/>
            <a:ext cx="534000" cy="3087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>
            <a:spLocks noGrp="1"/>
          </p:cNvSpPr>
          <p:nvPr>
            <p:ph type="ctrTitle"/>
          </p:nvPr>
        </p:nvSpPr>
        <p:spPr>
          <a:xfrm>
            <a:off x="2638350" y="2264849"/>
            <a:ext cx="3867300" cy="6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/>
              <a:t>SUSHI</a:t>
            </a:r>
            <a:endParaRPr sz="3000">
              <a:solidFill>
                <a:schemeClr val="dk2"/>
              </a:solidFill>
            </a:endParaRPr>
          </a:p>
        </p:txBody>
      </p:sp>
      <p:cxnSp>
        <p:nvCxnSpPr>
          <p:cNvPr id="206" name="Google Shape;206;p31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7" name="Google Shape;207;p31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>
            <a:spLocks noGrp="1"/>
          </p:cNvSpPr>
          <p:nvPr>
            <p:ph type="ctrTitle"/>
          </p:nvPr>
        </p:nvSpPr>
        <p:spPr>
          <a:xfrm>
            <a:off x="1964850" y="352850"/>
            <a:ext cx="521430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CORTANDO PIEZAS DE SUSHI</a:t>
            </a:r>
            <a:endParaRPr/>
          </a:p>
        </p:txBody>
      </p:sp>
      <p:pic>
        <p:nvPicPr>
          <p:cNvPr id="213" name="Google Shape;213;p32"/>
          <p:cNvPicPr preferRelativeResize="0"/>
          <p:nvPr/>
        </p:nvPicPr>
        <p:blipFill rotWithShape="1">
          <a:blip r:embed="rId3">
            <a:alphaModFix/>
          </a:blip>
          <a:srcRect l="7935" t="15526" b="35027"/>
          <a:stretch/>
        </p:blipFill>
        <p:spPr>
          <a:xfrm>
            <a:off x="1656463" y="1397325"/>
            <a:ext cx="5831076" cy="2348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Google Shape;214;p32"/>
          <p:cNvCxnSpPr/>
          <p:nvPr/>
        </p:nvCxnSpPr>
        <p:spPr>
          <a:xfrm>
            <a:off x="4563301" y="1826100"/>
            <a:ext cx="17700" cy="1335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5" name="Google Shape;215;p32"/>
          <p:cNvCxnSpPr/>
          <p:nvPr/>
        </p:nvCxnSpPr>
        <p:spPr>
          <a:xfrm>
            <a:off x="5885476" y="1826100"/>
            <a:ext cx="8100" cy="13983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6" name="Google Shape;216;p32"/>
          <p:cNvCxnSpPr/>
          <p:nvPr/>
        </p:nvCxnSpPr>
        <p:spPr>
          <a:xfrm>
            <a:off x="3241126" y="1826100"/>
            <a:ext cx="9300" cy="13179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7" name="Google Shape;217;p32"/>
          <p:cNvCxnSpPr/>
          <p:nvPr/>
        </p:nvCxnSpPr>
        <p:spPr>
          <a:xfrm>
            <a:off x="2598776" y="1834950"/>
            <a:ext cx="9300" cy="13179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8" name="Google Shape;218;p32"/>
          <p:cNvCxnSpPr/>
          <p:nvPr/>
        </p:nvCxnSpPr>
        <p:spPr>
          <a:xfrm>
            <a:off x="3883476" y="1866300"/>
            <a:ext cx="9300" cy="13179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9" name="Google Shape;219;p32"/>
          <p:cNvCxnSpPr/>
          <p:nvPr/>
        </p:nvCxnSpPr>
        <p:spPr>
          <a:xfrm>
            <a:off x="5228588" y="1866300"/>
            <a:ext cx="9300" cy="13179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0" name="Google Shape;220;p32"/>
          <p:cNvCxnSpPr/>
          <p:nvPr/>
        </p:nvCxnSpPr>
        <p:spPr>
          <a:xfrm>
            <a:off x="6573726" y="1826100"/>
            <a:ext cx="9300" cy="13179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>
            <a:spLocks noGrp="1"/>
          </p:cNvSpPr>
          <p:nvPr>
            <p:ph type="ctrTitle"/>
          </p:nvPr>
        </p:nvSpPr>
        <p:spPr>
          <a:xfrm flipH="1">
            <a:off x="2754543" y="178408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EJEMPLOS 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CON CÓDIGO</a:t>
            </a:r>
            <a:endParaRPr/>
          </a:p>
        </p:txBody>
      </p:sp>
      <p:sp>
        <p:nvSpPr>
          <p:cNvPr id="226" name="Google Shape;226;p33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>
                <a:solidFill>
                  <a:schemeClr val="dk2"/>
                </a:solidFill>
              </a:rPr>
              <a:t>0</a:t>
            </a:r>
            <a:r>
              <a:rPr lang="en"/>
              <a:t>2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27" name="Google Shape;227;p33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>
            <a:spLocks noGrp="1"/>
          </p:cNvSpPr>
          <p:nvPr>
            <p:ph type="ctrTitle"/>
          </p:nvPr>
        </p:nvSpPr>
        <p:spPr>
          <a:xfrm>
            <a:off x="2638350" y="2264849"/>
            <a:ext cx="3867300" cy="6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/>
              <a:t>POTENCIA</a:t>
            </a:r>
            <a:endParaRPr sz="3000">
              <a:solidFill>
                <a:schemeClr val="dk2"/>
              </a:solidFill>
            </a:endParaRPr>
          </a:p>
        </p:txBody>
      </p:sp>
      <p:cxnSp>
        <p:nvCxnSpPr>
          <p:cNvPr id="233" name="Google Shape;233;p34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4" name="Google Shape;234;p34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AAFFEE"/>
      </a:dk1>
      <a:lt1>
        <a:srgbClr val="05214A"/>
      </a:lt1>
      <a:dk2>
        <a:srgbClr val="00FFCD"/>
      </a:dk2>
      <a:lt2>
        <a:srgbClr val="FFFFFF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1680</Words>
  <Application>Microsoft Office PowerPoint</Application>
  <PresentationFormat>Presentación en pantalla (16:9)</PresentationFormat>
  <Paragraphs>554</Paragraphs>
  <Slides>40</Slides>
  <Notes>40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8" baseType="lpstr">
      <vt:lpstr>Roboto Condensed</vt:lpstr>
      <vt:lpstr>Exo 2</vt:lpstr>
      <vt:lpstr>Arial</vt:lpstr>
      <vt:lpstr>Squada One</vt:lpstr>
      <vt:lpstr>Roboto Condensed Light</vt:lpstr>
      <vt:lpstr>Fira Sans Extra Condensed Medium</vt:lpstr>
      <vt:lpstr>Roboto</vt:lpstr>
      <vt:lpstr>Tech Newsletter by Slidesgo</vt:lpstr>
      <vt:lpstr>DIVIDE Y VENCERÁS</vt:lpstr>
      <vt:lpstr>AGENDA DE HOY</vt:lpstr>
      <vt:lpstr>DEFINICIÓN  FORMAL</vt:lpstr>
      <vt:lpstr>DEFINICIÓN</vt:lpstr>
      <vt:lpstr>Presentación de PowerPoint</vt:lpstr>
      <vt:lpstr>SUSHI</vt:lpstr>
      <vt:lpstr>CORTANDO PIEZAS DE SUSHI</vt:lpstr>
      <vt:lpstr>EJEMPLOS  CON CÓDIGO</vt:lpstr>
      <vt:lpstr>POTENCIA</vt:lpstr>
      <vt:lpstr>SIN RECURSIVIDAD</vt:lpstr>
      <vt:lpstr>CALCULAR 2⁶⁴</vt:lpstr>
      <vt:lpstr>PRIMERO PENSEMOS:  ¿POR QUÉ QUERRÍAMOS APLICAR DyV?</vt:lpstr>
      <vt:lpstr>PORQUE BUSCAMOS REDUCIR LA CANTIDAD DE ITERACIONES/LLAMADOS</vt:lpstr>
      <vt:lpstr>Presentación de PowerPoint</vt:lpstr>
      <vt:lpstr>Presentación de PowerPoint</vt:lpstr>
      <vt:lpstr>ACLARACIÓN LOS ALGORITMOS DyV SI BIEN SUELEN ASOCIARSE CON RECURSIVIDAD, PUEDEN RESOLVERSE DE FORMA ITERATIVA</vt:lpstr>
      <vt:lpstr>SIN RECURSIVIDAD</vt:lpstr>
      <vt:lpstr>MÉTODOS DE ORDENAMIENTO</vt:lpstr>
      <vt:lpstr>LO QUE SABEMOS DE ALGO I</vt:lpstr>
      <vt:lpstr>Presentación de PowerPoint</vt:lpstr>
      <vt:lpstr>MERGESORT</vt:lpstr>
      <vt:lpstr>MERGESORT</vt:lpstr>
      <vt:lpstr>Presentación de PowerPoint</vt:lpstr>
      <vt:lpstr>QUICKSORT</vt:lpstr>
      <vt:lpstr>¿Cómo es realmente Quicksort?</vt:lpstr>
      <vt:lpstr>Presentación de PowerPoint</vt:lpstr>
      <vt:lpstr>Presentación de PowerPoint</vt:lpstr>
      <vt:lpstr>Presentación de PowerPoint</vt:lpstr>
      <vt:lpstr>Mergesort vs. quicksort</vt:lpstr>
      <vt:lpstr>RESUMEN</vt:lpstr>
      <vt:lpstr>Presentación de PowerPoint</vt:lpstr>
      <vt:lpstr>SIN RECURSIVIDAD</vt:lpstr>
      <vt:lpstr>EJERCICIO</vt:lpstr>
      <vt:lpstr>Ejercicio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¿CONSULTAS?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DIVIDE Y VENCERÁS</dc:title>
  <cp:lastModifiedBy>admin</cp:lastModifiedBy>
  <cp:revision>1</cp:revision>
  <dcterms:modified xsi:type="dcterms:W3CDTF">2022-02-15T16:15:52Z</dcterms:modified>
</cp:coreProperties>
</file>